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8" r:id="rId3"/>
    <p:sldId id="329" r:id="rId4"/>
    <p:sldId id="328" r:id="rId5"/>
    <p:sldId id="330" r:id="rId6"/>
    <p:sldId id="331" r:id="rId7"/>
    <p:sldId id="332" r:id="rId8"/>
    <p:sldId id="333" r:id="rId9"/>
    <p:sldId id="298" r:id="rId1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08"/>
  </p:normalViewPr>
  <p:slideViewPr>
    <p:cSldViewPr>
      <p:cViewPr>
        <p:scale>
          <a:sx n="133" d="100"/>
          <a:sy n="133" d="100"/>
        </p:scale>
        <p:origin x="128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8E7EBD1-3D85-69D5-6195-24A657C3D0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88ECA1-5A31-9C7E-FAA1-374FEE8160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856F22-04B8-544B-A19C-803C03372DE5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28BAC0E8-FA2F-A1F0-854D-5591814D74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74E0170E-158A-7DF4-12E3-47238D068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7452D9-A4ED-A53A-3D9B-4B4FC3EFB7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4DFE697-CED7-9459-EE42-82994A637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D2A1B770-107F-8B4C-9A8A-1541922EAA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슬라이드 이미지 개체 틀 1">
            <a:extLst>
              <a:ext uri="{FF2B5EF4-FFF2-40B4-BE49-F238E27FC236}">
                <a16:creationId xmlns:a16="http://schemas.microsoft.com/office/drawing/2014/main" id="{904982A3-644C-9162-E725-5294CC7E0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슬라이드 노트 개체 틀 2">
            <a:extLst>
              <a:ext uri="{FF2B5EF4-FFF2-40B4-BE49-F238E27FC236}">
                <a16:creationId xmlns:a16="http://schemas.microsoft.com/office/drawing/2014/main" id="{B89BC8D5-122E-4DC3-56AB-D1385FEC7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ko-KR" b="1"/>
          </a:p>
        </p:txBody>
      </p:sp>
      <p:sp>
        <p:nvSpPr>
          <p:cNvPr id="15363" name="슬라이드 번호 개체 틀 3">
            <a:extLst>
              <a:ext uri="{FF2B5EF4-FFF2-40B4-BE49-F238E27FC236}">
                <a16:creationId xmlns:a16="http://schemas.microsoft.com/office/drawing/2014/main" id="{5B37F7C5-A709-EE2A-4EE9-3EC1039AC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fld id="{54709811-7E2E-8949-A41B-EFE7DA9992B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>
            <a:extLst>
              <a:ext uri="{FF2B5EF4-FFF2-40B4-BE49-F238E27FC236}">
                <a16:creationId xmlns:a16="http://schemas.microsoft.com/office/drawing/2014/main" id="{2F99B575-7A3D-ECD3-048E-581603E051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슬라이드 노트 개체 틀 2">
            <a:extLst>
              <a:ext uri="{FF2B5EF4-FFF2-40B4-BE49-F238E27FC236}">
                <a16:creationId xmlns:a16="http://schemas.microsoft.com/office/drawing/2014/main" id="{7400D418-E39D-0FBC-BD58-D36335BFF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9459" name="슬라이드 번호 개체 틀 3">
            <a:extLst>
              <a:ext uri="{FF2B5EF4-FFF2-40B4-BE49-F238E27FC236}">
                <a16:creationId xmlns:a16="http://schemas.microsoft.com/office/drawing/2014/main" id="{643381B2-1211-ADC8-2B1F-9DADD00DB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>
              <a:spcBef>
                <a:spcPct val="0"/>
              </a:spcBef>
            </a:pPr>
            <a:fld id="{7097BA1C-3618-BB49-B5ED-6B98DDE5132A}" type="slidenum">
              <a:rPr lang="ko-KR" altLang="en-US" smtClean="0"/>
              <a:pPr>
                <a:spcBef>
                  <a:spcPct val="0"/>
                </a:spcBef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>
            <a:extLst>
              <a:ext uri="{FF2B5EF4-FFF2-40B4-BE49-F238E27FC236}">
                <a16:creationId xmlns:a16="http://schemas.microsoft.com/office/drawing/2014/main" id="{2F99B575-7A3D-ECD3-048E-581603E051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슬라이드 노트 개체 틀 2">
            <a:extLst>
              <a:ext uri="{FF2B5EF4-FFF2-40B4-BE49-F238E27FC236}">
                <a16:creationId xmlns:a16="http://schemas.microsoft.com/office/drawing/2014/main" id="{7400D418-E39D-0FBC-BD58-D36335BFF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9459" name="슬라이드 번호 개체 틀 3">
            <a:extLst>
              <a:ext uri="{FF2B5EF4-FFF2-40B4-BE49-F238E27FC236}">
                <a16:creationId xmlns:a16="http://schemas.microsoft.com/office/drawing/2014/main" id="{643381B2-1211-ADC8-2B1F-9DADD00DB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>
              <a:spcBef>
                <a:spcPct val="0"/>
              </a:spcBef>
            </a:pPr>
            <a:fld id="{7097BA1C-3618-BB49-B5ED-6B98DDE5132A}" type="slidenum">
              <a:rPr lang="ko-KR" altLang="en-US" smtClean="0"/>
              <a:pPr>
                <a:spcBef>
                  <a:spcPct val="0"/>
                </a:spcBef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431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>
            <a:extLst>
              <a:ext uri="{FF2B5EF4-FFF2-40B4-BE49-F238E27FC236}">
                <a16:creationId xmlns:a16="http://schemas.microsoft.com/office/drawing/2014/main" id="{2F99B575-7A3D-ECD3-048E-581603E051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슬라이드 노트 개체 틀 2">
            <a:extLst>
              <a:ext uri="{FF2B5EF4-FFF2-40B4-BE49-F238E27FC236}">
                <a16:creationId xmlns:a16="http://schemas.microsoft.com/office/drawing/2014/main" id="{7400D418-E39D-0FBC-BD58-D36335BFF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9459" name="슬라이드 번호 개체 틀 3">
            <a:extLst>
              <a:ext uri="{FF2B5EF4-FFF2-40B4-BE49-F238E27FC236}">
                <a16:creationId xmlns:a16="http://schemas.microsoft.com/office/drawing/2014/main" id="{643381B2-1211-ADC8-2B1F-9DADD00DB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>
              <a:spcBef>
                <a:spcPct val="0"/>
              </a:spcBef>
            </a:pPr>
            <a:fld id="{7097BA1C-3618-BB49-B5ED-6B98DDE5132A}" type="slidenum">
              <a:rPr lang="ko-KR" altLang="en-US" smtClean="0"/>
              <a:pPr>
                <a:spcBef>
                  <a:spcPct val="0"/>
                </a:spcBef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53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>
            <a:extLst>
              <a:ext uri="{FF2B5EF4-FFF2-40B4-BE49-F238E27FC236}">
                <a16:creationId xmlns:a16="http://schemas.microsoft.com/office/drawing/2014/main" id="{2F99B575-7A3D-ECD3-048E-581603E051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슬라이드 노트 개체 틀 2">
            <a:extLst>
              <a:ext uri="{FF2B5EF4-FFF2-40B4-BE49-F238E27FC236}">
                <a16:creationId xmlns:a16="http://schemas.microsoft.com/office/drawing/2014/main" id="{7400D418-E39D-0FBC-BD58-D36335BFF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9459" name="슬라이드 번호 개체 틀 3">
            <a:extLst>
              <a:ext uri="{FF2B5EF4-FFF2-40B4-BE49-F238E27FC236}">
                <a16:creationId xmlns:a16="http://schemas.microsoft.com/office/drawing/2014/main" id="{643381B2-1211-ADC8-2B1F-9DADD00DB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>
              <a:spcBef>
                <a:spcPct val="0"/>
              </a:spcBef>
            </a:pPr>
            <a:fld id="{7097BA1C-3618-BB49-B5ED-6B98DDE5132A}" type="slidenum">
              <a:rPr lang="ko-KR" altLang="en-US" smtClean="0"/>
              <a:pPr>
                <a:spcBef>
                  <a:spcPct val="0"/>
                </a:spcBef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33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>
            <a:extLst>
              <a:ext uri="{FF2B5EF4-FFF2-40B4-BE49-F238E27FC236}">
                <a16:creationId xmlns:a16="http://schemas.microsoft.com/office/drawing/2014/main" id="{2F99B575-7A3D-ECD3-048E-581603E051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슬라이드 노트 개체 틀 2">
            <a:extLst>
              <a:ext uri="{FF2B5EF4-FFF2-40B4-BE49-F238E27FC236}">
                <a16:creationId xmlns:a16="http://schemas.microsoft.com/office/drawing/2014/main" id="{7400D418-E39D-0FBC-BD58-D36335BFF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9459" name="슬라이드 번호 개체 틀 3">
            <a:extLst>
              <a:ext uri="{FF2B5EF4-FFF2-40B4-BE49-F238E27FC236}">
                <a16:creationId xmlns:a16="http://schemas.microsoft.com/office/drawing/2014/main" id="{643381B2-1211-ADC8-2B1F-9DADD00DB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>
              <a:spcBef>
                <a:spcPct val="0"/>
              </a:spcBef>
            </a:pPr>
            <a:fld id="{7097BA1C-3618-BB49-B5ED-6B98DDE5132A}" type="slidenum">
              <a:rPr lang="ko-KR" altLang="en-US" smtClean="0"/>
              <a:pPr>
                <a:spcBef>
                  <a:spcPct val="0"/>
                </a:spcBef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49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>
            <a:extLst>
              <a:ext uri="{FF2B5EF4-FFF2-40B4-BE49-F238E27FC236}">
                <a16:creationId xmlns:a16="http://schemas.microsoft.com/office/drawing/2014/main" id="{2F99B575-7A3D-ECD3-048E-581603E051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슬라이드 노트 개체 틀 2">
            <a:extLst>
              <a:ext uri="{FF2B5EF4-FFF2-40B4-BE49-F238E27FC236}">
                <a16:creationId xmlns:a16="http://schemas.microsoft.com/office/drawing/2014/main" id="{7400D418-E39D-0FBC-BD58-D36335BFF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9459" name="슬라이드 번호 개체 틀 3">
            <a:extLst>
              <a:ext uri="{FF2B5EF4-FFF2-40B4-BE49-F238E27FC236}">
                <a16:creationId xmlns:a16="http://schemas.microsoft.com/office/drawing/2014/main" id="{643381B2-1211-ADC8-2B1F-9DADD00DB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>
              <a:spcBef>
                <a:spcPct val="0"/>
              </a:spcBef>
            </a:pPr>
            <a:fld id="{7097BA1C-3618-BB49-B5ED-6B98DDE5132A}" type="slidenum">
              <a:rPr lang="ko-KR" altLang="en-US" smtClean="0"/>
              <a:pPr>
                <a:spcBef>
                  <a:spcPct val="0"/>
                </a:spcBef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11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>
            <a:extLst>
              <a:ext uri="{FF2B5EF4-FFF2-40B4-BE49-F238E27FC236}">
                <a16:creationId xmlns:a16="http://schemas.microsoft.com/office/drawing/2014/main" id="{2F99B575-7A3D-ECD3-048E-581603E051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슬라이드 노트 개체 틀 2">
            <a:extLst>
              <a:ext uri="{FF2B5EF4-FFF2-40B4-BE49-F238E27FC236}">
                <a16:creationId xmlns:a16="http://schemas.microsoft.com/office/drawing/2014/main" id="{7400D418-E39D-0FBC-BD58-D36335BFF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9459" name="슬라이드 번호 개체 틀 3">
            <a:extLst>
              <a:ext uri="{FF2B5EF4-FFF2-40B4-BE49-F238E27FC236}">
                <a16:creationId xmlns:a16="http://schemas.microsoft.com/office/drawing/2014/main" id="{643381B2-1211-ADC8-2B1F-9DADD00DB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>
              <a:spcBef>
                <a:spcPct val="0"/>
              </a:spcBef>
            </a:pPr>
            <a:fld id="{7097BA1C-3618-BB49-B5ED-6B98DDE5132A}" type="slidenum">
              <a:rPr lang="ko-KR" altLang="en-US" smtClean="0"/>
              <a:pPr>
                <a:spcBef>
                  <a:spcPct val="0"/>
                </a:spcBef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95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슬라이드 이미지 개체 틀 1">
            <a:extLst>
              <a:ext uri="{FF2B5EF4-FFF2-40B4-BE49-F238E27FC236}">
                <a16:creationId xmlns:a16="http://schemas.microsoft.com/office/drawing/2014/main" id="{C990D721-11F6-8676-BB03-6ECF5A6EEB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슬라이드 노트 개체 틀 2">
            <a:extLst>
              <a:ext uri="{FF2B5EF4-FFF2-40B4-BE49-F238E27FC236}">
                <a16:creationId xmlns:a16="http://schemas.microsoft.com/office/drawing/2014/main" id="{5314BEFC-03D1-97F1-A51D-0A4CB4BC70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b="1"/>
          </a:p>
        </p:txBody>
      </p:sp>
      <p:sp>
        <p:nvSpPr>
          <p:cNvPr id="82947" name="슬라이드 번호 개체 틀 3">
            <a:extLst>
              <a:ext uri="{FF2B5EF4-FFF2-40B4-BE49-F238E27FC236}">
                <a16:creationId xmlns:a16="http://schemas.microsoft.com/office/drawing/2014/main" id="{22CB176B-C258-8843-32E9-FCA6FE60E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>
              <a:spcBef>
                <a:spcPct val="0"/>
              </a:spcBef>
            </a:pPr>
            <a:fld id="{E275ECDA-2EC8-4040-BE35-1208BA63F358}" type="slidenum">
              <a:rPr lang="ko-KR" altLang="en-US" smtClean="0"/>
              <a:pPr>
                <a:spcBef>
                  <a:spcPct val="0"/>
                </a:spcBef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C34A7F-DD1D-4B7C-2E95-B33FB566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23F6F-2F91-1D45-983B-5EA2413E31D7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FD23CB-3B7B-4138-BDF5-8926331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FFB4CD-54BA-788B-D587-68E7F2DB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E050-DD58-354A-AA40-18A0A01D47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39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DA3F31-A90B-E75F-7F28-E3389C11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0866A-6675-9D4D-AA33-11F25EE550BF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39224B-32AE-1EB5-F3DD-DFB55E0D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0F2B70-2FBE-A421-A2A4-6A1BA350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B6BE-ADEE-B840-872F-DA2B06A0C56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98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839ED5-AFC7-C870-4C12-07218E2E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C963-93B3-7849-8FE0-A32ACB336C2A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B5FC9E-5D55-C19C-E211-186926D3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6E36B7-9383-7676-6E3D-C03223D2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ED11-7A9E-164F-A6A1-259CEFBA15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84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4634C4-F477-FE92-3CEF-E0094BFA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853B-BE05-4345-BD29-9CB8FDE67323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648C9F-D99E-7FCB-786A-C4EB1FF0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028C77-B235-054A-C653-AD9BCCDD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D34A-EF48-3F49-B80C-EED6E2B5DC3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51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30B288-7E0F-8047-D630-20AB8ACC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1FA0-6C61-9F45-98CF-2B8B36C65553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5946D6-3AFE-D439-C3EE-7D52168E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E7A9C2-39C4-952A-31AF-CA3C4334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5AA3-1B02-0449-A963-D53B2FC76D6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36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6A8BAE38-D3BB-79C1-3790-1FC80582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15E4-4343-2A40-87D5-0C61460180CB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240612F-93D0-D26A-1CBA-2CA4CFEE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9506BB91-4331-7AAE-73DC-4EDFC07B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76C2-442E-8646-8ABE-F1FE7C8788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99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264857F5-4859-4D65-929B-1D85ED34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C122-D547-2F4D-A77D-89AF02C8DE22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5A0F58A4-DDFD-3500-1432-3B6D8532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7D5E116A-6D72-65FC-AE4C-B2285004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86E9-9F02-D645-80B7-8BA3BBC834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1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D3247936-3D57-2B76-D53C-60087C4A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7A16-6830-A34C-B41B-AD59985EC702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9931BC3-7C1C-5A22-0A93-FA313661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08C39644-BCB8-28C1-EB51-4349F389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E718-E929-4442-B7A7-A3D9D4B80D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55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32E3E07-74A0-1FE9-9E76-25489CB1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5518-02DA-084C-8591-4F82082E7839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1B0262AD-61FD-1226-35C1-F046FB02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36B895DA-BAD1-3635-2283-0C67585C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B2AD-4B96-0D4A-A56D-4AA5F8FC34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0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02F736C-7842-B1E6-137B-66D99AC9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A42F-32FC-C94E-8835-F22934341950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58CD2CAF-1406-4FC2-16FC-2D89E7F6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F94DFE7B-E9CE-998F-BE7A-40E44B5F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23BA-8B6D-4C48-99D1-8E95794B350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24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0B36CA8B-4F06-5112-1CAE-3E919C8F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00A4-47A7-3A49-A04E-F949E9DA1CD6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999DD49-CBCC-496F-67CE-33627031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EBE8922D-4C25-F4D6-1055-2A5B75D5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4A28-41E5-A744-A4D8-456C62806D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544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F68FFB56-55B9-FD17-1674-01CED5E881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3942BE34-5732-B523-15F0-DC338BB609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D92A59-2B12-D9A9-1FEE-CC05E25D7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ABD769-80F2-ED42-8488-64C40867700D}" type="datetimeFigureOut">
              <a:rPr lang="ko-KR" altLang="en-US"/>
              <a:pPr>
                <a:defRPr/>
              </a:pPr>
              <a:t>2022. 5. 31.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61BBA0-F592-AF3E-22D9-02B944C92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7F0065-78FD-554D-AFF5-BF3BC9470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F230CC-D68B-5945-A4A0-51C2F25E5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7AB22E-D10C-E014-F3FB-8EED32A6D864}"/>
              </a:ext>
            </a:extLst>
          </p:cNvPr>
          <p:cNvSpPr txBox="1"/>
          <p:nvPr/>
        </p:nvSpPr>
        <p:spPr>
          <a:xfrm>
            <a:off x="1241425" y="332656"/>
            <a:ext cx="666115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4800" b="1" spc="-150" dirty="0">
                <a:solidFill>
                  <a:schemeClr val="bg1"/>
                </a:solidFill>
              </a:rPr>
              <a:t>어야</a:t>
            </a:r>
            <a:r>
              <a:rPr lang="en-US" altLang="ko-KR" sz="4800" b="1" spc="-150" dirty="0">
                <a:solidFill>
                  <a:schemeClr val="bg1"/>
                </a:solidFill>
              </a:rPr>
              <a:t>-</a:t>
            </a:r>
            <a:r>
              <a:rPr lang="ko-KR" altLang="en-US" sz="4800" b="1" spc="-150" dirty="0">
                <a:solidFill>
                  <a:schemeClr val="bg1"/>
                </a:solidFill>
              </a:rPr>
              <a:t>가자</a:t>
            </a:r>
            <a:endParaRPr lang="en-US" altLang="ko-KR" sz="4800" b="1" spc="-15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ko-KR" altLang="en-US" sz="4800" b="1" spc="-150" dirty="0">
                <a:solidFill>
                  <a:schemeClr val="bg1"/>
                </a:solidFill>
              </a:rPr>
              <a:t>프로젝트</a:t>
            </a:r>
            <a:endParaRPr lang="en-US" altLang="ko-KR" sz="4800" b="1" spc="-15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ko-KR" sz="2800" b="1" spc="-150" dirty="0">
                <a:solidFill>
                  <a:schemeClr val="bg1"/>
                </a:solidFill>
              </a:rPr>
              <a:t>With Flutter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8EEC88-917D-98FC-D1B5-B3A45FA1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843" y="5261490"/>
            <a:ext cx="5040312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800" b="1" dirty="0"/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600" b="1" dirty="0" err="1">
                <a:solidFill>
                  <a:schemeClr val="bg1"/>
                </a:solidFill>
              </a:rPr>
              <a:t>안시헌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chemeClr val="bg1"/>
                </a:solidFill>
              </a:rPr>
              <a:t>아주대학교 심리학 </a:t>
            </a:r>
            <a:r>
              <a:rPr lang="en-US" altLang="ko-Kore-KR" sz="2400" dirty="0">
                <a:solidFill>
                  <a:schemeClr val="bg2"/>
                </a:solidFill>
              </a:rPr>
              <a:t>·</a:t>
            </a:r>
            <a:r>
              <a:rPr lang="ko-KR" altLang="en-US" sz="1600" b="1" dirty="0">
                <a:solidFill>
                  <a:schemeClr val="bg1"/>
                </a:solidFill>
              </a:rPr>
              <a:t> 디지털미디어학 전공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chemeClr val="bg1"/>
                </a:solidFill>
              </a:rPr>
              <a:t>E-mail : ahnsihun9208@ajou.ac.kr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4" name="순서도: 논리합 73">
            <a:extLst>
              <a:ext uri="{FF2B5EF4-FFF2-40B4-BE49-F238E27FC236}">
                <a16:creationId xmlns:a16="http://schemas.microsoft.com/office/drawing/2014/main" id="{799A9185-289B-921F-25DC-58A0978CA6A0}"/>
              </a:ext>
            </a:extLst>
          </p:cNvPr>
          <p:cNvSpPr/>
          <p:nvPr/>
        </p:nvSpPr>
        <p:spPr>
          <a:xfrm>
            <a:off x="179388" y="2696368"/>
            <a:ext cx="215900" cy="215900"/>
          </a:xfrm>
          <a:prstGeom prst="flowChartOr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5" name="순서도: 논리합 74">
            <a:extLst>
              <a:ext uri="{FF2B5EF4-FFF2-40B4-BE49-F238E27FC236}">
                <a16:creationId xmlns:a16="http://schemas.microsoft.com/office/drawing/2014/main" id="{08F166C6-6EE3-5C20-A9AF-66786AF09A4E}"/>
              </a:ext>
            </a:extLst>
          </p:cNvPr>
          <p:cNvSpPr/>
          <p:nvPr/>
        </p:nvSpPr>
        <p:spPr>
          <a:xfrm>
            <a:off x="8748713" y="2710656"/>
            <a:ext cx="215900" cy="215900"/>
          </a:xfrm>
          <a:prstGeom prst="flowChartOr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DDD76011-F6CB-CE93-CFD1-5472F21FD70F}"/>
              </a:ext>
            </a:extLst>
          </p:cNvPr>
          <p:cNvCxnSpPr>
            <a:stCxn id="74" idx="6"/>
          </p:cNvCxnSpPr>
          <p:nvPr/>
        </p:nvCxnSpPr>
        <p:spPr>
          <a:xfrm>
            <a:off x="395288" y="2804318"/>
            <a:ext cx="2447925" cy="952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6F3E3FAA-D1B5-F296-CBF4-B0BE42C553FA}"/>
              </a:ext>
            </a:extLst>
          </p:cNvPr>
          <p:cNvCxnSpPr/>
          <p:nvPr/>
        </p:nvCxnSpPr>
        <p:spPr>
          <a:xfrm>
            <a:off x="6443663" y="2815431"/>
            <a:ext cx="2314575" cy="952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3" name="그룹 89">
            <a:extLst>
              <a:ext uri="{FF2B5EF4-FFF2-40B4-BE49-F238E27FC236}">
                <a16:creationId xmlns:a16="http://schemas.microsoft.com/office/drawing/2014/main" id="{3EE8D343-74CC-95AA-CB3B-F45C2C2FF5EF}"/>
              </a:ext>
            </a:extLst>
          </p:cNvPr>
          <p:cNvGrpSpPr>
            <a:grpSpLocks/>
          </p:cNvGrpSpPr>
          <p:nvPr/>
        </p:nvGrpSpPr>
        <p:grpSpPr bwMode="auto">
          <a:xfrm>
            <a:off x="2255838" y="2564705"/>
            <a:ext cx="4992687" cy="576263"/>
            <a:chOff x="2699792" y="2852936"/>
            <a:chExt cx="3744416" cy="504056"/>
          </a:xfrm>
        </p:grpSpPr>
        <p:grpSp>
          <p:nvGrpSpPr>
            <p:cNvPr id="14347" name="그룹 85">
              <a:extLst>
                <a:ext uri="{FF2B5EF4-FFF2-40B4-BE49-F238E27FC236}">
                  <a16:creationId xmlns:a16="http://schemas.microsoft.com/office/drawing/2014/main" id="{9E996F16-895E-4897-AC2D-9CD9F10CCB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7824" y="2852936"/>
              <a:ext cx="3456384" cy="504056"/>
              <a:chOff x="899592" y="2060848"/>
              <a:chExt cx="3456384" cy="504056"/>
            </a:xfrm>
          </p:grpSpPr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BF6D8BA3-3678-715B-41F9-AD53A63D59F5}"/>
                  </a:ext>
                </a:extLst>
              </p:cNvPr>
              <p:cNvSpPr/>
              <p:nvPr/>
            </p:nvSpPr>
            <p:spPr>
              <a:xfrm>
                <a:off x="899683" y="2060848"/>
                <a:ext cx="3240795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633477AB-B0A1-B684-36D2-5E13477C7C87}"/>
                  </a:ext>
                </a:extLst>
              </p:cNvPr>
              <p:cNvSpPr/>
              <p:nvPr/>
            </p:nvSpPr>
            <p:spPr>
              <a:xfrm>
                <a:off x="3852355" y="2060848"/>
                <a:ext cx="503621" cy="5040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06CE078C-AF84-3070-FA02-0FFB430A6E4B}"/>
                </a:ext>
              </a:extLst>
            </p:cNvPr>
            <p:cNvSpPr/>
            <p:nvPr/>
          </p:nvSpPr>
          <p:spPr>
            <a:xfrm>
              <a:off x="2699792" y="2852936"/>
              <a:ext cx="503621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0DB6298-13CF-3787-5178-BCBFDAB99B00}"/>
              </a:ext>
            </a:extLst>
          </p:cNvPr>
          <p:cNvSpPr txBox="1"/>
          <p:nvPr/>
        </p:nvSpPr>
        <p:spPr>
          <a:xfrm>
            <a:off x="2640013" y="2645668"/>
            <a:ext cx="4140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000" b="1" spc="-150" dirty="0" err="1">
                <a:solidFill>
                  <a:schemeClr val="tx2"/>
                </a:solidFill>
              </a:rPr>
              <a:t>반려견</a:t>
            </a:r>
            <a:r>
              <a:rPr lang="ko-KR" altLang="en-US" sz="2000" b="1" spc="-150" dirty="0">
                <a:solidFill>
                  <a:schemeClr val="tx2"/>
                </a:solidFill>
              </a:rPr>
              <a:t> 관리 다이어리 앱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D38F6F2-1883-A1A3-A4E2-07EB505C9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52" y="3140968"/>
            <a:ext cx="1918295" cy="271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E4E52042-E847-8873-5694-AD1D914A4C9F}"/>
              </a:ext>
            </a:extLst>
          </p:cNvPr>
          <p:cNvSpPr txBox="1"/>
          <p:nvPr/>
        </p:nvSpPr>
        <p:spPr>
          <a:xfrm>
            <a:off x="179388" y="404813"/>
            <a:ext cx="1008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b="1" spc="-300" dirty="0">
                <a:solidFill>
                  <a:schemeClr val="bg1"/>
                </a:solidFill>
                <a:latin typeface="+mn-lt"/>
                <a:ea typeface="+mn-ea"/>
              </a:rPr>
              <a:t>01</a:t>
            </a:r>
            <a:endParaRPr lang="ko-KR" altLang="en-US" b="1" spc="-3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8434" name="그룹 76">
            <a:extLst>
              <a:ext uri="{FF2B5EF4-FFF2-40B4-BE49-F238E27FC236}">
                <a16:creationId xmlns:a16="http://schemas.microsoft.com/office/drawing/2014/main" id="{FB45B5C1-190D-9F1E-9AB1-361FB7C6C16F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611188"/>
            <a:ext cx="4037012" cy="431800"/>
            <a:chOff x="1835696" y="2060848"/>
            <a:chExt cx="2520280" cy="50405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AA15584A-6232-368A-C8A5-BB6057F0831A}"/>
                </a:ext>
              </a:extLst>
            </p:cNvPr>
            <p:cNvSpPr/>
            <p:nvPr/>
          </p:nvSpPr>
          <p:spPr>
            <a:xfrm>
              <a:off x="1835696" y="2060848"/>
              <a:ext cx="230422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CECAC3D5-D703-4EC4-9B75-73C427D786DD}"/>
                </a:ext>
              </a:extLst>
            </p:cNvPr>
            <p:cNvSpPr/>
            <p:nvPr/>
          </p:nvSpPr>
          <p:spPr>
            <a:xfrm>
              <a:off x="3851524" y="2060848"/>
              <a:ext cx="504452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6390" name="TextBox 8">
            <a:extLst>
              <a:ext uri="{FF2B5EF4-FFF2-40B4-BE49-F238E27FC236}">
                <a16:creationId xmlns:a16="http://schemas.microsoft.com/office/drawing/2014/main" id="{B207201A-6E4B-AE52-81A8-C08950563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625475"/>
            <a:ext cx="44354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2000" b="1" spc="-150" dirty="0">
                <a:solidFill>
                  <a:srgbClr val="212E53"/>
                </a:solidFill>
              </a:rPr>
              <a:t>개발배경 </a:t>
            </a:r>
            <a:r>
              <a:rPr lang="en-US" altLang="ko-KR" sz="2000" b="1" spc="-150" dirty="0">
                <a:solidFill>
                  <a:srgbClr val="212E53"/>
                </a:solidFill>
              </a:rPr>
              <a:t>-</a:t>
            </a:r>
            <a:r>
              <a:rPr lang="ko-KR" altLang="en-US" sz="2000" b="1" spc="-150" dirty="0">
                <a:solidFill>
                  <a:srgbClr val="212E53"/>
                </a:solidFill>
              </a:rPr>
              <a:t> 식단 기록</a:t>
            </a:r>
            <a:r>
              <a:rPr lang="en-US" altLang="ko-KR" sz="2000" b="1" spc="-150" dirty="0">
                <a:solidFill>
                  <a:srgbClr val="212E53"/>
                </a:solidFill>
              </a:rPr>
              <a:t>,</a:t>
            </a:r>
            <a:r>
              <a:rPr lang="ko-KR" altLang="en-US" sz="2000" b="1" spc="-150" dirty="0">
                <a:solidFill>
                  <a:srgbClr val="212E53"/>
                </a:solidFill>
              </a:rPr>
              <a:t> 산책 기록</a:t>
            </a:r>
            <a:endParaRPr lang="ko-KR" altLang="en-US" sz="2000" b="1" dirty="0">
              <a:solidFill>
                <a:srgbClr val="212E5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A2DBE7-BDCE-C48C-0DE1-1F5B5C1F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71" y="1668309"/>
            <a:ext cx="3736897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b="1" dirty="0">
                <a:solidFill>
                  <a:schemeClr val="bg1"/>
                </a:solidFill>
              </a:rPr>
              <a:t> 내가 사료</a:t>
            </a:r>
            <a:r>
              <a:rPr lang="en-US" altLang="ko-KR" sz="1800" b="1" dirty="0">
                <a:solidFill>
                  <a:schemeClr val="bg1"/>
                </a:solidFill>
              </a:rPr>
              <a:t>,</a:t>
            </a:r>
            <a:r>
              <a:rPr lang="ko-KR" altLang="en-US" sz="1800" b="1" dirty="0">
                <a:solidFill>
                  <a:schemeClr val="bg1"/>
                </a:solidFill>
              </a:rPr>
              <a:t> 간식을 얼마나 줬더라</a:t>
            </a:r>
            <a:r>
              <a:rPr lang="en-US" altLang="ko-KR" sz="1800" b="1" dirty="0">
                <a:solidFill>
                  <a:schemeClr val="bg1"/>
                </a:solidFill>
              </a:rPr>
              <a:t>?</a:t>
            </a:r>
            <a:r>
              <a:rPr lang="ko-KR" altLang="en-US" sz="1800" b="1" dirty="0">
                <a:solidFill>
                  <a:schemeClr val="bg1"/>
                </a:solidFill>
              </a:rPr>
              <a:t> </a:t>
            </a:r>
            <a:endParaRPr lang="en-US" altLang="ko-KR" sz="1800" b="1" dirty="0">
              <a:solidFill>
                <a:schemeClr val="bg1"/>
              </a:solidFill>
            </a:endParaRPr>
          </a:p>
        </p:txBody>
      </p:sp>
      <p:sp>
        <p:nvSpPr>
          <p:cNvPr id="25" name="모서리가 둥근 직사각형 24">
            <a:extLst>
              <a:ext uri="{FF2B5EF4-FFF2-40B4-BE49-F238E27FC236}">
                <a16:creationId xmlns:a16="http://schemas.microsoft.com/office/drawing/2014/main" id="{520211FA-979F-B390-100D-286E2D534971}"/>
              </a:ext>
            </a:extLst>
          </p:cNvPr>
          <p:cNvSpPr/>
          <p:nvPr/>
        </p:nvSpPr>
        <p:spPr>
          <a:xfrm>
            <a:off x="456956" y="1381125"/>
            <a:ext cx="3882579" cy="1117284"/>
          </a:xfrm>
          <a:prstGeom prst="roundRect">
            <a:avLst/>
          </a:prstGeom>
          <a:noFill/>
          <a:ln>
            <a:solidFill>
              <a:srgbClr val="D7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4C5F14-4EA7-152C-BEAC-F22417628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67" y="3175925"/>
            <a:ext cx="4289133" cy="15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1300" dirty="0">
                <a:solidFill>
                  <a:schemeClr val="bg1"/>
                </a:solidFill>
              </a:rPr>
              <a:t>자신의 반려견에게 밥과 간식을 원하는 만큼 주고 싶은 것은 모든 보호자의 마음일 것입니다</a:t>
            </a:r>
            <a:r>
              <a:rPr lang="en-US" altLang="ko-KR" sz="1300" dirty="0">
                <a:solidFill>
                  <a:schemeClr val="bg1"/>
                </a:solidFill>
              </a:rPr>
              <a:t>.</a:t>
            </a:r>
            <a:r>
              <a:rPr lang="ko-KR" altLang="en-US" sz="1300" dirty="0">
                <a:solidFill>
                  <a:schemeClr val="bg1"/>
                </a:solidFill>
              </a:rPr>
              <a:t> 하지만 강아지가 원하는 만큼 준다면 강아지의 식단 관리는 어려울 것입니다</a:t>
            </a:r>
            <a:r>
              <a:rPr lang="en-US" altLang="ko-KR" sz="1300" dirty="0">
                <a:solidFill>
                  <a:schemeClr val="bg1"/>
                </a:solidFill>
              </a:rPr>
              <a:t>.</a:t>
            </a:r>
            <a:r>
              <a:rPr lang="ko-KR" altLang="en-US" sz="1300" dirty="0">
                <a:solidFill>
                  <a:schemeClr val="bg1"/>
                </a:solidFill>
              </a:rPr>
              <a:t> 특히 자신이 얼마나</a:t>
            </a:r>
            <a:r>
              <a:rPr lang="en-US" altLang="ko-KR" sz="1300" dirty="0">
                <a:solidFill>
                  <a:schemeClr val="bg1"/>
                </a:solidFill>
              </a:rPr>
              <a:t>,</a:t>
            </a:r>
            <a:r>
              <a:rPr lang="ko-KR" altLang="en-US" sz="1300" dirty="0">
                <a:solidFill>
                  <a:schemeClr val="bg1"/>
                </a:solidFill>
              </a:rPr>
              <a:t> 무엇을 주었는지 기억하지 못하는 사람이라면 더욱 기억해야할 필요성이 있습니다</a:t>
            </a:r>
            <a:endParaRPr lang="en-US" altLang="ko-KR" sz="13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997C21-1B08-2D3E-C5C9-A7D65606E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431" y="3196782"/>
            <a:ext cx="4289133" cy="15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o-KR" altLang="en-US" sz="1300" dirty="0">
                <a:solidFill>
                  <a:schemeClr val="bg1"/>
                </a:solidFill>
              </a:rPr>
              <a:t>산책을 얼마나 했는지</a:t>
            </a:r>
            <a:r>
              <a:rPr lang="en-US" altLang="ko-KR" sz="1300" dirty="0">
                <a:solidFill>
                  <a:schemeClr val="bg1"/>
                </a:solidFill>
              </a:rPr>
              <a:t>,</a:t>
            </a:r>
            <a:r>
              <a:rPr lang="ko-KR" altLang="en-US" sz="1300" dirty="0">
                <a:solidFill>
                  <a:schemeClr val="bg1"/>
                </a:solidFill>
              </a:rPr>
              <a:t> 어디를 돌아다녔는지 하루만 지나도 기억이 나지 않습니다</a:t>
            </a:r>
            <a:r>
              <a:rPr lang="en-US" altLang="ko-KR" sz="1300" dirty="0">
                <a:solidFill>
                  <a:schemeClr val="bg1"/>
                </a:solidFill>
              </a:rPr>
              <a:t>.</a:t>
            </a:r>
            <a:r>
              <a:rPr lang="ko-KR" altLang="en-US" sz="1300" dirty="0">
                <a:solidFill>
                  <a:schemeClr val="bg1"/>
                </a:solidFill>
              </a:rPr>
              <a:t> 우리가 어디를 자주 돌아다니는지 기억할 수 있으면 좋을 것 같습니다</a:t>
            </a:r>
            <a:r>
              <a:rPr lang="en-US" altLang="ko-KR" sz="1300" dirty="0">
                <a:solidFill>
                  <a:schemeClr val="bg1"/>
                </a:solidFill>
              </a:rPr>
              <a:t>.</a:t>
            </a:r>
            <a:r>
              <a:rPr lang="ko-KR" altLang="en-US" sz="1300" dirty="0">
                <a:solidFill>
                  <a:schemeClr val="bg1"/>
                </a:solidFill>
              </a:rPr>
              <a:t> 또한 강아지를 운동시켜야 한다면 산책목표를 세우고 달리면 좋을 것 같습니다</a:t>
            </a:r>
            <a:r>
              <a:rPr lang="en-US" altLang="ko-KR" sz="13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732827-069D-5254-EDA0-CF3C377C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147" y="1659577"/>
            <a:ext cx="3736897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b="1" dirty="0">
                <a:solidFill>
                  <a:schemeClr val="bg1"/>
                </a:solidFill>
              </a:rPr>
              <a:t> 내가 사료</a:t>
            </a:r>
            <a:r>
              <a:rPr lang="en-US" altLang="ko-KR" sz="1800" b="1" dirty="0">
                <a:solidFill>
                  <a:schemeClr val="bg1"/>
                </a:solidFill>
              </a:rPr>
              <a:t>,</a:t>
            </a:r>
            <a:r>
              <a:rPr lang="ko-KR" altLang="en-US" sz="1800" b="1" dirty="0">
                <a:solidFill>
                  <a:schemeClr val="bg1"/>
                </a:solidFill>
              </a:rPr>
              <a:t> 간식을 얼마나 줬더라</a:t>
            </a:r>
            <a:r>
              <a:rPr lang="en-US" altLang="ko-KR" sz="1800" b="1" dirty="0">
                <a:solidFill>
                  <a:schemeClr val="bg1"/>
                </a:solidFill>
              </a:rPr>
              <a:t>?</a:t>
            </a:r>
            <a:r>
              <a:rPr lang="ko-KR" altLang="en-US" sz="1800" b="1" dirty="0">
                <a:solidFill>
                  <a:schemeClr val="bg1"/>
                </a:solidFill>
              </a:rPr>
              <a:t> </a:t>
            </a:r>
            <a:endParaRPr lang="en-US" altLang="ko-KR" sz="1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1696EA-C95B-0B44-040B-CD13BA8D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398" y="5476875"/>
            <a:ext cx="6250978" cy="102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chemeClr val="bg1"/>
                </a:solidFill>
              </a:rPr>
              <a:t> 식단과 운동기록 관리를 힘들어하는 가족들에게 이 작업들을 마치 게임처럼 즐기면서 더 건강하게 키우는 데에 도움을 주고자 </a:t>
            </a:r>
            <a:r>
              <a:rPr lang="ko-KR" altLang="en-US" sz="1400" b="1" dirty="0" err="1">
                <a:solidFill>
                  <a:schemeClr val="bg1"/>
                </a:solidFill>
              </a:rPr>
              <a:t>반려견</a:t>
            </a:r>
            <a:r>
              <a:rPr lang="ko-KR" altLang="en-US" sz="1400" b="1" dirty="0">
                <a:solidFill>
                  <a:schemeClr val="bg1"/>
                </a:solidFill>
              </a:rPr>
              <a:t> 전용 다이어리 앱을 개발하기로 했습니다 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>
            <a:extLst>
              <a:ext uri="{FF2B5EF4-FFF2-40B4-BE49-F238E27FC236}">
                <a16:creationId xmlns:a16="http://schemas.microsoft.com/office/drawing/2014/main" id="{5FAACB52-7730-B0C2-3DB8-4A3B2C1E7A7F}"/>
              </a:ext>
            </a:extLst>
          </p:cNvPr>
          <p:cNvSpPr/>
          <p:nvPr/>
        </p:nvSpPr>
        <p:spPr>
          <a:xfrm>
            <a:off x="4950147" y="1381125"/>
            <a:ext cx="3882579" cy="1117284"/>
          </a:xfrm>
          <a:prstGeom prst="roundRect">
            <a:avLst/>
          </a:prstGeom>
          <a:noFill/>
          <a:ln>
            <a:solidFill>
              <a:srgbClr val="D7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/>
          </a:p>
        </p:txBody>
      </p:sp>
      <p:sp>
        <p:nvSpPr>
          <p:cNvPr id="24" name="모서리가 둥근 직사각형 23">
            <a:extLst>
              <a:ext uri="{FF2B5EF4-FFF2-40B4-BE49-F238E27FC236}">
                <a16:creationId xmlns:a16="http://schemas.microsoft.com/office/drawing/2014/main" id="{3160B911-F9B7-D2F8-A253-CF97C4728896}"/>
              </a:ext>
            </a:extLst>
          </p:cNvPr>
          <p:cNvSpPr/>
          <p:nvPr/>
        </p:nvSpPr>
        <p:spPr>
          <a:xfrm>
            <a:off x="250604" y="2820748"/>
            <a:ext cx="4289133" cy="2264435"/>
          </a:xfrm>
          <a:prstGeom prst="roundRect">
            <a:avLst/>
          </a:prstGeom>
          <a:noFill/>
          <a:ln>
            <a:solidFill>
              <a:srgbClr val="D7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/>
          </a:p>
        </p:txBody>
      </p:sp>
      <p:sp>
        <p:nvSpPr>
          <p:cNvPr id="28" name="모서리가 둥근 직사각형 27">
            <a:extLst>
              <a:ext uri="{FF2B5EF4-FFF2-40B4-BE49-F238E27FC236}">
                <a16:creationId xmlns:a16="http://schemas.microsoft.com/office/drawing/2014/main" id="{4D5A656A-B616-1F05-2637-7FE1C6E1B480}"/>
              </a:ext>
            </a:extLst>
          </p:cNvPr>
          <p:cNvSpPr/>
          <p:nvPr/>
        </p:nvSpPr>
        <p:spPr>
          <a:xfrm>
            <a:off x="4746869" y="2820748"/>
            <a:ext cx="4289133" cy="2264435"/>
          </a:xfrm>
          <a:prstGeom prst="roundRect">
            <a:avLst/>
          </a:prstGeom>
          <a:noFill/>
          <a:ln>
            <a:solidFill>
              <a:srgbClr val="D7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/>
          </a:p>
        </p:txBody>
      </p:sp>
      <p:sp>
        <p:nvSpPr>
          <p:cNvPr id="29" name="아래쪽 화살표[D] 28">
            <a:extLst>
              <a:ext uri="{FF2B5EF4-FFF2-40B4-BE49-F238E27FC236}">
                <a16:creationId xmlns:a16="http://schemas.microsoft.com/office/drawing/2014/main" id="{8BD350A0-F09B-3FA7-B925-2A1B2DCA1B3F}"/>
              </a:ext>
            </a:extLst>
          </p:cNvPr>
          <p:cNvSpPr/>
          <p:nvPr/>
        </p:nvSpPr>
        <p:spPr>
          <a:xfrm rot="16200000">
            <a:off x="962027" y="5594002"/>
            <a:ext cx="576263" cy="56673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E4E52042-E847-8873-5694-AD1D914A4C9F}"/>
              </a:ext>
            </a:extLst>
          </p:cNvPr>
          <p:cNvSpPr txBox="1"/>
          <p:nvPr/>
        </p:nvSpPr>
        <p:spPr>
          <a:xfrm>
            <a:off x="179388" y="404813"/>
            <a:ext cx="1008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b="1" spc="-300" dirty="0">
                <a:solidFill>
                  <a:schemeClr val="bg1"/>
                </a:solidFill>
                <a:latin typeface="+mn-lt"/>
                <a:ea typeface="+mn-ea"/>
              </a:rPr>
              <a:t>02</a:t>
            </a:r>
            <a:endParaRPr lang="ko-KR" altLang="en-US" b="1" spc="-3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8434" name="그룹 76">
            <a:extLst>
              <a:ext uri="{FF2B5EF4-FFF2-40B4-BE49-F238E27FC236}">
                <a16:creationId xmlns:a16="http://schemas.microsoft.com/office/drawing/2014/main" id="{FB45B5C1-190D-9F1E-9AB1-361FB7C6C16F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611188"/>
            <a:ext cx="4037012" cy="431800"/>
            <a:chOff x="1835696" y="2060848"/>
            <a:chExt cx="2520280" cy="50405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AA15584A-6232-368A-C8A5-BB6057F0831A}"/>
                </a:ext>
              </a:extLst>
            </p:cNvPr>
            <p:cNvSpPr/>
            <p:nvPr/>
          </p:nvSpPr>
          <p:spPr>
            <a:xfrm>
              <a:off x="1835696" y="2060848"/>
              <a:ext cx="230422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CECAC3D5-D703-4EC4-9B75-73C427D786DD}"/>
                </a:ext>
              </a:extLst>
            </p:cNvPr>
            <p:cNvSpPr/>
            <p:nvPr/>
          </p:nvSpPr>
          <p:spPr>
            <a:xfrm>
              <a:off x="3851524" y="2060848"/>
              <a:ext cx="504452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6390" name="TextBox 8">
            <a:extLst>
              <a:ext uri="{FF2B5EF4-FFF2-40B4-BE49-F238E27FC236}">
                <a16:creationId xmlns:a16="http://schemas.microsoft.com/office/drawing/2014/main" id="{B207201A-6E4B-AE52-81A8-C08950563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625475"/>
            <a:ext cx="44354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2000" b="1" spc="-150" dirty="0">
                <a:solidFill>
                  <a:srgbClr val="212E53"/>
                </a:solidFill>
              </a:rPr>
              <a:t>역할 </a:t>
            </a:r>
            <a:r>
              <a:rPr lang="en-US" altLang="ko-KR" sz="2000" b="1" spc="-150" dirty="0">
                <a:solidFill>
                  <a:srgbClr val="212E53"/>
                </a:solidFill>
              </a:rPr>
              <a:t>&amp;</a:t>
            </a:r>
            <a:r>
              <a:rPr lang="ko-KR" altLang="en-US" sz="2000" b="1" spc="-150" dirty="0">
                <a:solidFill>
                  <a:srgbClr val="212E53"/>
                </a:solidFill>
              </a:rPr>
              <a:t> 개발도구 </a:t>
            </a:r>
            <a:r>
              <a:rPr lang="en-US" altLang="ko-KR" sz="2000" b="1" spc="-150" dirty="0">
                <a:solidFill>
                  <a:srgbClr val="212E53"/>
                </a:solidFill>
              </a:rPr>
              <a:t>&amp;</a:t>
            </a:r>
            <a:r>
              <a:rPr lang="ko-KR" altLang="en-US" sz="2000" b="1" spc="-150" dirty="0">
                <a:solidFill>
                  <a:srgbClr val="212E53"/>
                </a:solidFill>
              </a:rPr>
              <a:t> 개발기간</a:t>
            </a:r>
            <a:endParaRPr lang="ko-KR" altLang="en-US" sz="2000" b="1" dirty="0">
              <a:solidFill>
                <a:srgbClr val="212E5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A2DBE7-BDCE-C48C-0DE1-1F5B5C1F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71" y="1668309"/>
            <a:ext cx="3736897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b="1" dirty="0">
                <a:solidFill>
                  <a:schemeClr val="bg1"/>
                </a:solidFill>
              </a:rPr>
              <a:t> </a:t>
            </a:r>
            <a:endParaRPr lang="en-US" altLang="ko-KR" sz="1800" b="1" dirty="0">
              <a:solidFill>
                <a:schemeClr val="bg1"/>
              </a:solidFill>
            </a:endParaRPr>
          </a:p>
        </p:txBody>
      </p:sp>
      <p:sp>
        <p:nvSpPr>
          <p:cNvPr id="25" name="모서리가 둥근 직사각형 24">
            <a:extLst>
              <a:ext uri="{FF2B5EF4-FFF2-40B4-BE49-F238E27FC236}">
                <a16:creationId xmlns:a16="http://schemas.microsoft.com/office/drawing/2014/main" id="{520211FA-979F-B390-100D-286E2D534971}"/>
              </a:ext>
            </a:extLst>
          </p:cNvPr>
          <p:cNvSpPr/>
          <p:nvPr/>
        </p:nvSpPr>
        <p:spPr>
          <a:xfrm>
            <a:off x="179388" y="1381124"/>
            <a:ext cx="8641084" cy="5115967"/>
          </a:xfrm>
          <a:prstGeom prst="roundRect">
            <a:avLst/>
          </a:prstGeom>
          <a:noFill/>
          <a:ln>
            <a:solidFill>
              <a:srgbClr val="D7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732827-069D-5254-EDA0-CF3C377C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507" y="1770788"/>
            <a:ext cx="3736897" cy="22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chemeClr val="bg1"/>
                </a:solidFill>
              </a:rPr>
              <a:t> 역할 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bg1"/>
                </a:solidFill>
              </a:rPr>
              <a:t>앱  기획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600" dirty="0">
                <a:solidFill>
                  <a:schemeClr val="bg1"/>
                </a:solidFill>
              </a:rPr>
              <a:t>UI &amp; UX</a:t>
            </a:r>
            <a:r>
              <a:rPr lang="ko-KR" altLang="en-US" sz="1600" dirty="0">
                <a:solidFill>
                  <a:schemeClr val="bg1"/>
                </a:solidFill>
              </a:rPr>
              <a:t> 디자인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bg1"/>
                </a:solidFill>
              </a:rPr>
              <a:t>앱에서 사용된 모든 기능 구현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bg1"/>
                </a:solidFill>
              </a:rPr>
              <a:t>앱 아이콘 디자인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FACFEA-7816-AB8A-C8AC-8CBF96F66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677" y="3717032"/>
            <a:ext cx="3936405" cy="336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chemeClr val="bg1"/>
                </a:solidFill>
              </a:rPr>
              <a:t> 개발도구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ko-KR" altLang="en-US" sz="1600" b="1" dirty="0">
                <a:solidFill>
                  <a:schemeClr val="bg1"/>
                </a:solidFill>
              </a:rPr>
              <a:t>및 개발환경 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600" dirty="0">
                <a:solidFill>
                  <a:schemeClr val="bg1"/>
                </a:solidFill>
              </a:rPr>
              <a:t>Flutter framework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600" dirty="0" err="1">
                <a:solidFill>
                  <a:schemeClr val="bg1"/>
                </a:solidFill>
              </a:rPr>
              <a:t>VScode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600" dirty="0">
                <a:solidFill>
                  <a:schemeClr val="bg1"/>
                </a:solidFill>
              </a:rPr>
              <a:t>Git &amp; </a:t>
            </a:r>
            <a:r>
              <a:rPr lang="en-US" altLang="ko-KR" sz="1600" dirty="0" err="1">
                <a:solidFill>
                  <a:schemeClr val="bg1"/>
                </a:solidFill>
              </a:rPr>
              <a:t>Github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소스</a:t>
            </a:r>
            <a:r>
              <a:rPr lang="en-US" altLang="ko-KR" sz="1600" dirty="0">
                <a:solidFill>
                  <a:schemeClr val="bg1"/>
                </a:solidFill>
              </a:rPr>
              <a:t>,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버젼관리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600" dirty="0">
                <a:solidFill>
                  <a:schemeClr val="bg1"/>
                </a:solidFill>
              </a:rPr>
              <a:t>Notion(</a:t>
            </a:r>
            <a:r>
              <a:rPr lang="ko-KR" altLang="en-US" sz="1600" dirty="0">
                <a:solidFill>
                  <a:schemeClr val="bg1"/>
                </a:solidFill>
              </a:rPr>
              <a:t>개발문서 관리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600" dirty="0">
                <a:solidFill>
                  <a:schemeClr val="bg1"/>
                </a:solidFill>
              </a:rPr>
              <a:t>Firebase flatform(DB,</a:t>
            </a:r>
            <a:r>
              <a:rPr lang="ko-KR" altLang="en-US" sz="1600" dirty="0">
                <a:solidFill>
                  <a:schemeClr val="bg1"/>
                </a:solidFill>
              </a:rPr>
              <a:t> 로그인 시스템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bg1"/>
                </a:solidFill>
              </a:rPr>
              <a:t>일러스트레이터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ko-KR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42E24C-05C9-EFC4-A2E6-EE46DC524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630" y="1770788"/>
            <a:ext cx="3736897" cy="20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chemeClr val="bg1"/>
                </a:solidFill>
              </a:rPr>
              <a:t>개발 기간  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600" dirty="0">
                <a:solidFill>
                  <a:schemeClr val="bg1"/>
                </a:solidFill>
              </a:rPr>
              <a:t>2021.9.15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~</a:t>
            </a:r>
            <a:r>
              <a:rPr lang="ko-KR" altLang="en-US" sz="1600" dirty="0">
                <a:solidFill>
                  <a:schemeClr val="bg1"/>
                </a:solidFill>
              </a:rPr>
              <a:t> 현재진행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200" dirty="0">
                <a:solidFill>
                  <a:schemeClr val="bg1"/>
                </a:solidFill>
              </a:rPr>
              <a:t>* 지금은 잠시 개발을 멈추고 </a:t>
            </a:r>
            <a:r>
              <a:rPr lang="en-US" altLang="ko-KR" sz="1200" dirty="0">
                <a:solidFill>
                  <a:schemeClr val="bg1"/>
                </a:solidFill>
              </a:rPr>
              <a:t>Unity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&amp;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Spring</a:t>
            </a:r>
            <a:r>
              <a:rPr lang="ko-KR" altLang="en-US" sz="1200" dirty="0">
                <a:solidFill>
                  <a:schemeClr val="bg1"/>
                </a:solidFill>
              </a:rPr>
              <a:t>을 활용한 프로젝트에 참여하고 있습니다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ko-KR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DA84E5-9687-C568-A030-A24CD783C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41" y="3718394"/>
            <a:ext cx="3736897" cy="11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chemeClr val="bg1"/>
                </a:solidFill>
              </a:rPr>
              <a:t>개발 인원  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bg1"/>
                </a:solidFill>
              </a:rPr>
              <a:t>총 </a:t>
            </a:r>
            <a:r>
              <a:rPr lang="en-US" altLang="ko-KR" sz="1600" dirty="0">
                <a:solidFill>
                  <a:schemeClr val="bg1"/>
                </a:solidFill>
              </a:rPr>
              <a:t>1</a:t>
            </a:r>
            <a:r>
              <a:rPr lang="ko-KR" altLang="en-US" sz="1600" dirty="0">
                <a:solidFill>
                  <a:schemeClr val="bg1"/>
                </a:solidFill>
              </a:rPr>
              <a:t>인 </a:t>
            </a:r>
            <a:r>
              <a:rPr lang="en-US" altLang="ko-KR" sz="1200" dirty="0">
                <a:solidFill>
                  <a:schemeClr val="bg1"/>
                </a:solidFill>
              </a:rPr>
              <a:t>(</a:t>
            </a:r>
            <a:r>
              <a:rPr lang="ko-KR" altLang="en-US" sz="1200" dirty="0">
                <a:solidFill>
                  <a:schemeClr val="bg1"/>
                </a:solidFill>
              </a:rPr>
              <a:t>테스트 및 피드백 팀원 제외</a:t>
            </a:r>
            <a:r>
              <a:rPr lang="en-US" altLang="ko-KR" sz="12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E4E52042-E847-8873-5694-AD1D914A4C9F}"/>
              </a:ext>
            </a:extLst>
          </p:cNvPr>
          <p:cNvSpPr txBox="1"/>
          <p:nvPr/>
        </p:nvSpPr>
        <p:spPr>
          <a:xfrm>
            <a:off x="179388" y="404813"/>
            <a:ext cx="1008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b="1" spc="-300" dirty="0">
                <a:solidFill>
                  <a:schemeClr val="bg1"/>
                </a:solidFill>
                <a:latin typeface="+mn-lt"/>
                <a:ea typeface="+mn-ea"/>
              </a:rPr>
              <a:t>03</a:t>
            </a:r>
            <a:endParaRPr lang="ko-KR" altLang="en-US" b="1" spc="-3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8434" name="그룹 76">
            <a:extLst>
              <a:ext uri="{FF2B5EF4-FFF2-40B4-BE49-F238E27FC236}">
                <a16:creationId xmlns:a16="http://schemas.microsoft.com/office/drawing/2014/main" id="{FB45B5C1-190D-9F1E-9AB1-361FB7C6C16F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611188"/>
            <a:ext cx="4037012" cy="431800"/>
            <a:chOff x="1835696" y="2060848"/>
            <a:chExt cx="2520280" cy="50405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AA15584A-6232-368A-C8A5-BB6057F0831A}"/>
                </a:ext>
              </a:extLst>
            </p:cNvPr>
            <p:cNvSpPr/>
            <p:nvPr/>
          </p:nvSpPr>
          <p:spPr>
            <a:xfrm>
              <a:off x="1835696" y="2060848"/>
              <a:ext cx="230422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CECAC3D5-D703-4EC4-9B75-73C427D786DD}"/>
                </a:ext>
              </a:extLst>
            </p:cNvPr>
            <p:cNvSpPr/>
            <p:nvPr/>
          </p:nvSpPr>
          <p:spPr>
            <a:xfrm>
              <a:off x="3851524" y="2060848"/>
              <a:ext cx="504452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6390" name="TextBox 8">
            <a:extLst>
              <a:ext uri="{FF2B5EF4-FFF2-40B4-BE49-F238E27FC236}">
                <a16:creationId xmlns:a16="http://schemas.microsoft.com/office/drawing/2014/main" id="{B207201A-6E4B-AE52-81A8-C08950563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625475"/>
            <a:ext cx="44354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1" spc="-150" dirty="0">
                <a:solidFill>
                  <a:srgbClr val="212E53"/>
                </a:solidFill>
              </a:rPr>
              <a:t>UI/</a:t>
            </a:r>
            <a:r>
              <a:rPr lang="ko-KR" altLang="en-US" sz="2000" b="1" spc="-150" dirty="0">
                <a:solidFill>
                  <a:srgbClr val="212E53"/>
                </a:solidFill>
              </a:rPr>
              <a:t>기능</a:t>
            </a:r>
            <a:r>
              <a:rPr lang="en-US" altLang="ko-KR" sz="2000" b="1" spc="-150" dirty="0">
                <a:solidFill>
                  <a:srgbClr val="212E53"/>
                </a:solidFill>
              </a:rPr>
              <a:t>-Auth system</a:t>
            </a:r>
            <a:endParaRPr lang="ko-KR" altLang="en-US" sz="2000" b="1" dirty="0">
              <a:solidFill>
                <a:srgbClr val="212E53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712F91B-23D0-980F-826D-226A2A933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" b="7615"/>
          <a:stretch/>
        </p:blipFill>
        <p:spPr>
          <a:xfrm>
            <a:off x="1645608" y="1340768"/>
            <a:ext cx="1868940" cy="3303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7BC1C4-0F2B-F6C7-35B2-9CC618C1C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777039"/>
            <a:ext cx="6048672" cy="209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 로그인 스크린 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100" b="1" dirty="0">
                <a:solidFill>
                  <a:schemeClr val="bg1"/>
                </a:solidFill>
              </a:rPr>
              <a:t>Firebase </a:t>
            </a:r>
            <a:r>
              <a:rPr lang="ko-KR" altLang="en-US" sz="1100" b="1" dirty="0">
                <a:solidFill>
                  <a:schemeClr val="bg1"/>
                </a:solidFill>
              </a:rPr>
              <a:t>플랫폼을 활용하여 구현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구글 로그인 패키지를 추가하여 회원가입의 편의성을 높임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회원가입 버튼 클릭 시 비밀번호 재확인용 텍스트필드가 생성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입력한 메일로 해당 메일의 비밀번호를 재설정할 수 있도록 비밀번호 재설정 기능 구현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풍부한 애니메이션을 담아 앱의 사용성에 재미를 느낄 수 있도록 함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51FEAB-DC12-6606-9A0C-86F9D462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 b="6252"/>
          <a:stretch/>
        </p:blipFill>
        <p:spPr>
          <a:xfrm>
            <a:off x="3723256" y="1340768"/>
            <a:ext cx="1868940" cy="3293651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DAC5CD61-08C0-10C9-FB91-36003DA496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" b="8000"/>
          <a:stretch/>
        </p:blipFill>
        <p:spPr>
          <a:xfrm>
            <a:off x="5758971" y="1340767"/>
            <a:ext cx="1891447" cy="33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E4E52042-E847-8873-5694-AD1D914A4C9F}"/>
              </a:ext>
            </a:extLst>
          </p:cNvPr>
          <p:cNvSpPr txBox="1"/>
          <p:nvPr/>
        </p:nvSpPr>
        <p:spPr>
          <a:xfrm>
            <a:off x="179388" y="404813"/>
            <a:ext cx="1008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b="1" spc="-300" dirty="0">
                <a:solidFill>
                  <a:schemeClr val="bg1"/>
                </a:solidFill>
                <a:latin typeface="+mn-lt"/>
                <a:ea typeface="+mn-ea"/>
              </a:rPr>
              <a:t>03</a:t>
            </a:r>
            <a:endParaRPr lang="ko-KR" altLang="en-US" b="1" spc="-3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8434" name="그룹 76">
            <a:extLst>
              <a:ext uri="{FF2B5EF4-FFF2-40B4-BE49-F238E27FC236}">
                <a16:creationId xmlns:a16="http://schemas.microsoft.com/office/drawing/2014/main" id="{FB45B5C1-190D-9F1E-9AB1-361FB7C6C16F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611188"/>
            <a:ext cx="4037012" cy="431800"/>
            <a:chOff x="1835696" y="2060848"/>
            <a:chExt cx="2520280" cy="50405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AA15584A-6232-368A-C8A5-BB6057F0831A}"/>
                </a:ext>
              </a:extLst>
            </p:cNvPr>
            <p:cNvSpPr/>
            <p:nvPr/>
          </p:nvSpPr>
          <p:spPr>
            <a:xfrm>
              <a:off x="1835696" y="2060848"/>
              <a:ext cx="230422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CECAC3D5-D703-4EC4-9B75-73C427D786DD}"/>
                </a:ext>
              </a:extLst>
            </p:cNvPr>
            <p:cNvSpPr/>
            <p:nvPr/>
          </p:nvSpPr>
          <p:spPr>
            <a:xfrm>
              <a:off x="3851524" y="2060848"/>
              <a:ext cx="504452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6390" name="TextBox 8">
            <a:extLst>
              <a:ext uri="{FF2B5EF4-FFF2-40B4-BE49-F238E27FC236}">
                <a16:creationId xmlns:a16="http://schemas.microsoft.com/office/drawing/2014/main" id="{B207201A-6E4B-AE52-81A8-C08950563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625475"/>
            <a:ext cx="44354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1" spc="-150" dirty="0">
                <a:solidFill>
                  <a:srgbClr val="212E53"/>
                </a:solidFill>
              </a:rPr>
              <a:t>UI/</a:t>
            </a:r>
            <a:r>
              <a:rPr lang="ko-KR" altLang="en-US" sz="2000" b="1" spc="-150" dirty="0">
                <a:solidFill>
                  <a:srgbClr val="212E53"/>
                </a:solidFill>
              </a:rPr>
              <a:t>기능</a:t>
            </a:r>
            <a:r>
              <a:rPr lang="en-US" altLang="ko-KR" sz="2000" b="1" spc="-150" dirty="0">
                <a:solidFill>
                  <a:srgbClr val="212E53"/>
                </a:solidFill>
              </a:rPr>
              <a:t>-</a:t>
            </a:r>
            <a:r>
              <a:rPr lang="ko-KR" altLang="en-US" sz="2000" b="1" spc="-150" dirty="0">
                <a:solidFill>
                  <a:srgbClr val="212E53"/>
                </a:solidFill>
              </a:rPr>
              <a:t>메인 대시보드</a:t>
            </a:r>
            <a:endParaRPr lang="ko-KR" altLang="en-US" sz="2000" b="1" dirty="0">
              <a:solidFill>
                <a:srgbClr val="212E5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BC1C4-0F2B-F6C7-35B2-9CC618C1C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4908801"/>
            <a:ext cx="6048672" cy="183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 메인 스크린 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기록된 밥</a:t>
            </a:r>
            <a:r>
              <a:rPr lang="en-US" altLang="ko-KR" sz="1100" b="1" dirty="0">
                <a:solidFill>
                  <a:schemeClr val="bg1"/>
                </a:solidFill>
              </a:rPr>
              <a:t>,</a:t>
            </a:r>
            <a:r>
              <a:rPr lang="ko-KR" altLang="en-US" sz="1100" b="1" dirty="0">
                <a:solidFill>
                  <a:schemeClr val="bg1"/>
                </a:solidFill>
              </a:rPr>
              <a:t> 간식의 양과 그 주의 산책기록을 한 눈에 살펴 볼 수 있는 대시보드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해당 위치의 지역이름과 현재시간의 날씨를 알려주는 위젯</a:t>
            </a:r>
            <a:r>
              <a:rPr lang="en-US" altLang="ko-KR" sz="1100" b="1" dirty="0">
                <a:solidFill>
                  <a:schemeClr val="bg1"/>
                </a:solidFill>
              </a:rPr>
              <a:t>,</a:t>
            </a:r>
            <a:r>
              <a:rPr lang="ko-KR" altLang="en-US" sz="1100" b="1" dirty="0">
                <a:solidFill>
                  <a:schemeClr val="bg1"/>
                </a:solidFill>
              </a:rPr>
              <a:t> </a:t>
            </a:r>
            <a:r>
              <a:rPr lang="ko-KR" altLang="en-US" sz="1100" b="1" dirty="0" err="1">
                <a:solidFill>
                  <a:schemeClr val="bg1"/>
                </a:solidFill>
              </a:rPr>
              <a:t>스와이프를</a:t>
            </a:r>
            <a:r>
              <a:rPr lang="ko-KR" altLang="en-US" sz="1100" b="1" dirty="0">
                <a:solidFill>
                  <a:schemeClr val="bg1"/>
                </a:solidFill>
              </a:rPr>
              <a:t> 채택해 다음날의 날씨 및 바람의 세기정도를 추가적으로 살펴 볼 수 있다</a:t>
            </a:r>
            <a:r>
              <a:rPr lang="en-US" altLang="ko-KR" sz="1100" b="1" dirty="0">
                <a:solidFill>
                  <a:schemeClr val="bg1"/>
                </a:solidFill>
              </a:rPr>
              <a:t>.(Open</a:t>
            </a:r>
            <a:r>
              <a:rPr lang="ko-KR" altLang="en-US" sz="1100" b="1" dirty="0">
                <a:solidFill>
                  <a:schemeClr val="bg1"/>
                </a:solidFill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</a:rPr>
              <a:t>weather </a:t>
            </a:r>
            <a:r>
              <a:rPr lang="en-US" altLang="ko-KR" sz="1100" b="1" dirty="0" err="1">
                <a:solidFill>
                  <a:schemeClr val="bg1"/>
                </a:solidFill>
              </a:rPr>
              <a:t>api</a:t>
            </a:r>
            <a:r>
              <a:rPr lang="en-US" altLang="ko-KR" sz="1100" b="1" dirty="0">
                <a:solidFill>
                  <a:schemeClr val="bg1"/>
                </a:solidFill>
              </a:rPr>
              <a:t> </a:t>
            </a:r>
            <a:r>
              <a:rPr lang="ko-KR" altLang="en-US" sz="1100" b="1" dirty="0">
                <a:solidFill>
                  <a:schemeClr val="bg1"/>
                </a:solidFill>
              </a:rPr>
              <a:t>사용</a:t>
            </a:r>
            <a:r>
              <a:rPr lang="en-US" altLang="ko-KR" sz="1100" b="1" dirty="0">
                <a:solidFill>
                  <a:schemeClr val="bg1"/>
                </a:solidFill>
              </a:rPr>
              <a:t>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유저의 터치에 반응하는 그래프를 구현하여 앱을 조작하는 재미를 부여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네비게이션 바를 통해 스크린을 전환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0B27D3C-0B31-0D62-C1AE-4C6178BAF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8"/>
          <a:stretch/>
        </p:blipFill>
        <p:spPr>
          <a:xfrm>
            <a:off x="2682552" y="1244062"/>
            <a:ext cx="1729021" cy="333190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4B13F36-5D5B-B018-F831-251D84CD28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14751" r="64962" b="8774"/>
          <a:stretch/>
        </p:blipFill>
        <p:spPr>
          <a:xfrm>
            <a:off x="4657726" y="1249362"/>
            <a:ext cx="1729020" cy="33045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93B71A-297C-1AD5-B8F1-95B444009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01" y="1231892"/>
            <a:ext cx="2655912" cy="82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 햄버거 버튼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설정 및 로그아웃을 위해 추가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0000EB-79A8-275A-FFE5-E0DE9ECCA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75825"/>
            <a:ext cx="2402818" cy="183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 유저 프로필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프로필 패키지를 통해 개인별로 원하는 프로필 이미지를 커스텀으로 만들 수 있음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그림을 터치 시 프로필 스크린으로 전환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6311C7-107A-8250-C9E4-1B05A6CB4EB0}"/>
              </a:ext>
            </a:extLst>
          </p:cNvPr>
          <p:cNvCxnSpPr/>
          <p:nvPr/>
        </p:nvCxnSpPr>
        <p:spPr>
          <a:xfrm flipH="1">
            <a:off x="1547664" y="1484784"/>
            <a:ext cx="1134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F408656-BA60-0EBC-B31D-5158099DAB36}"/>
              </a:ext>
            </a:extLst>
          </p:cNvPr>
          <p:cNvCxnSpPr/>
          <p:nvPr/>
        </p:nvCxnSpPr>
        <p:spPr>
          <a:xfrm>
            <a:off x="6262920" y="137865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그림 22" descr="텍스트, 스크린샷, 기기이(가) 표시된 사진&#10;&#10;자동 생성된 설명">
            <a:extLst>
              <a:ext uri="{FF2B5EF4-FFF2-40B4-BE49-F238E27FC236}">
                <a16:creationId xmlns:a16="http://schemas.microsoft.com/office/drawing/2014/main" id="{86EBA834-AE9A-F18E-74B9-4E9A690F64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8"/>
          <a:stretch/>
        </p:blipFill>
        <p:spPr>
          <a:xfrm>
            <a:off x="295290" y="2996951"/>
            <a:ext cx="1153476" cy="21132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E2D0995-6620-580C-F951-E8BFDADE6F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" b="55250"/>
          <a:stretch/>
        </p:blipFill>
        <p:spPr>
          <a:xfrm>
            <a:off x="6876256" y="2035881"/>
            <a:ext cx="1569784" cy="13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1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E4E52042-E847-8873-5694-AD1D914A4C9F}"/>
              </a:ext>
            </a:extLst>
          </p:cNvPr>
          <p:cNvSpPr txBox="1"/>
          <p:nvPr/>
        </p:nvSpPr>
        <p:spPr>
          <a:xfrm>
            <a:off x="179388" y="404813"/>
            <a:ext cx="1008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b="1" spc="-300" dirty="0">
                <a:solidFill>
                  <a:schemeClr val="bg1"/>
                </a:solidFill>
                <a:latin typeface="+mn-lt"/>
                <a:ea typeface="+mn-ea"/>
              </a:rPr>
              <a:t>03</a:t>
            </a:r>
            <a:endParaRPr lang="ko-KR" altLang="en-US" b="1" spc="-3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8434" name="그룹 76">
            <a:extLst>
              <a:ext uri="{FF2B5EF4-FFF2-40B4-BE49-F238E27FC236}">
                <a16:creationId xmlns:a16="http://schemas.microsoft.com/office/drawing/2014/main" id="{FB45B5C1-190D-9F1E-9AB1-361FB7C6C16F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611188"/>
            <a:ext cx="4037012" cy="431800"/>
            <a:chOff x="1835696" y="2060848"/>
            <a:chExt cx="2520280" cy="50405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AA15584A-6232-368A-C8A5-BB6057F0831A}"/>
                </a:ext>
              </a:extLst>
            </p:cNvPr>
            <p:cNvSpPr/>
            <p:nvPr/>
          </p:nvSpPr>
          <p:spPr>
            <a:xfrm>
              <a:off x="1835696" y="2060848"/>
              <a:ext cx="230422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CECAC3D5-D703-4EC4-9B75-73C427D786DD}"/>
                </a:ext>
              </a:extLst>
            </p:cNvPr>
            <p:cNvSpPr/>
            <p:nvPr/>
          </p:nvSpPr>
          <p:spPr>
            <a:xfrm>
              <a:off x="3851524" y="2060848"/>
              <a:ext cx="504452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6390" name="TextBox 8">
            <a:extLst>
              <a:ext uri="{FF2B5EF4-FFF2-40B4-BE49-F238E27FC236}">
                <a16:creationId xmlns:a16="http://schemas.microsoft.com/office/drawing/2014/main" id="{B207201A-6E4B-AE52-81A8-C08950563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625475"/>
            <a:ext cx="44354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1" spc="-150" dirty="0">
                <a:solidFill>
                  <a:srgbClr val="212E53"/>
                </a:solidFill>
              </a:rPr>
              <a:t>UI/</a:t>
            </a:r>
            <a:r>
              <a:rPr lang="ko-KR" altLang="en-US" sz="2000" b="1" spc="-150" dirty="0">
                <a:solidFill>
                  <a:srgbClr val="212E53"/>
                </a:solidFill>
              </a:rPr>
              <a:t>기능</a:t>
            </a:r>
            <a:endParaRPr lang="ko-KR" altLang="en-US" sz="2000" b="1" dirty="0">
              <a:solidFill>
                <a:srgbClr val="212E5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BC1C4-0F2B-F6C7-35B2-9CC618C1C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777039"/>
            <a:ext cx="6048672" cy="209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 캘린더 스크린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반려견에게 급여한 사료의 양을 비롯해 간단한 메모를 작성하고 해당 날짜의 기록들을 볼 수 있는 스크린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100" b="1" dirty="0">
                <a:solidFill>
                  <a:schemeClr val="bg1"/>
                </a:solidFill>
              </a:rPr>
              <a:t>Firebase</a:t>
            </a:r>
            <a:r>
              <a:rPr lang="ko-KR" altLang="en-US" sz="1100" b="1" dirty="0">
                <a:solidFill>
                  <a:schemeClr val="bg1"/>
                </a:solidFill>
              </a:rPr>
              <a:t> 플랫폼을 활용하여 데이터를 저장하고 받아온다</a:t>
            </a:r>
            <a:r>
              <a:rPr lang="en-US" altLang="ko-KR" sz="1100" b="1" dirty="0">
                <a:solidFill>
                  <a:schemeClr val="bg1"/>
                </a:solidFill>
              </a:rPr>
              <a:t>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저장된 데이터는 </a:t>
            </a:r>
            <a:r>
              <a:rPr lang="en-US" altLang="ko-KR" sz="1100" b="1" dirty="0" err="1">
                <a:solidFill>
                  <a:schemeClr val="bg1"/>
                </a:solidFill>
              </a:rPr>
              <a:t>ListView</a:t>
            </a:r>
            <a:r>
              <a:rPr lang="ko-KR" altLang="en-US" sz="1100" b="1" dirty="0">
                <a:solidFill>
                  <a:schemeClr val="bg1"/>
                </a:solidFill>
              </a:rPr>
              <a:t>형식으로 출력하며 </a:t>
            </a:r>
            <a:r>
              <a:rPr lang="en-US" altLang="ko-KR" sz="1100" b="1" dirty="0" err="1">
                <a:solidFill>
                  <a:schemeClr val="bg1"/>
                </a:solidFill>
              </a:rPr>
              <a:t>swipable</a:t>
            </a:r>
            <a:r>
              <a:rPr lang="en-US" altLang="ko-KR" sz="1100" b="1" dirty="0">
                <a:solidFill>
                  <a:schemeClr val="bg1"/>
                </a:solidFill>
              </a:rPr>
              <a:t> tile</a:t>
            </a:r>
            <a:r>
              <a:rPr lang="ko-KR" altLang="en-US" sz="1100" b="1" dirty="0">
                <a:solidFill>
                  <a:schemeClr val="bg1"/>
                </a:solidFill>
              </a:rPr>
              <a:t>로 원하는 메모의 수정과 삭제를 쉽게 할 수 있도록 구현함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위에서 아래로 당겨 새로 고침을 할 수 있음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93B71A-297C-1AD5-B8F1-95B444009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12" y="3312444"/>
            <a:ext cx="2330087" cy="107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 </a:t>
            </a:r>
            <a:r>
              <a:rPr lang="ko-KR" altLang="en-US" sz="1100" b="1" dirty="0" err="1">
                <a:solidFill>
                  <a:schemeClr val="bg1"/>
                </a:solidFill>
              </a:rPr>
              <a:t>플로팅</a:t>
            </a:r>
            <a:r>
              <a:rPr lang="ko-KR" altLang="en-US" sz="1100" b="1" dirty="0">
                <a:solidFill>
                  <a:schemeClr val="bg1"/>
                </a:solidFill>
              </a:rPr>
              <a:t> 앱 버튼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밥</a:t>
            </a:r>
            <a:r>
              <a:rPr lang="en-US" altLang="ko-KR" sz="1100" b="1" dirty="0">
                <a:solidFill>
                  <a:schemeClr val="bg1"/>
                </a:solidFill>
              </a:rPr>
              <a:t>,</a:t>
            </a:r>
            <a:r>
              <a:rPr lang="ko-KR" altLang="en-US" sz="1100" b="1" dirty="0">
                <a:solidFill>
                  <a:schemeClr val="bg1"/>
                </a:solidFill>
              </a:rPr>
              <a:t> 간식량을 기록하는 스크린 창으로 전환할 수 있는 버튼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0000EB-79A8-275A-FFE5-E0DE9ECCA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75825"/>
            <a:ext cx="2402818" cy="209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캘린더 앱 바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상단의 날짜 버튼을 클릭해 해당 날짜의 </a:t>
            </a:r>
            <a:r>
              <a:rPr lang="ko-KR" altLang="en-US" sz="1100" b="1" dirty="0" err="1">
                <a:solidFill>
                  <a:schemeClr val="bg1"/>
                </a:solidFill>
              </a:rPr>
              <a:t>데이터값을</a:t>
            </a:r>
            <a:r>
              <a:rPr lang="ko-KR" altLang="en-US" sz="1100" b="1" dirty="0">
                <a:solidFill>
                  <a:schemeClr val="bg1"/>
                </a:solidFill>
              </a:rPr>
              <a:t> 불러올 수 있음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최상단의 날짜 클릭을 통해 전체 날짜를 보여주는 캘린더 팝업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6311C7-107A-8250-C9E4-1B05A6CB4EB0}"/>
              </a:ext>
            </a:extLst>
          </p:cNvPr>
          <p:cNvCxnSpPr/>
          <p:nvPr/>
        </p:nvCxnSpPr>
        <p:spPr>
          <a:xfrm flipH="1">
            <a:off x="1547664" y="1484784"/>
            <a:ext cx="1134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518F414D-5C9D-E6FC-DB3D-D0FE8A30C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09" y="1303039"/>
            <a:ext cx="1342983" cy="2685966"/>
          </a:xfrm>
          <a:prstGeom prst="rect">
            <a:avLst/>
          </a:prstGeom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080D2922-9D80-8D43-B6F8-7B70FD8C9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10" y="1303039"/>
            <a:ext cx="1342983" cy="2685966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FC66F93-DF52-7E48-5D0D-FD174A11F681}"/>
              </a:ext>
            </a:extLst>
          </p:cNvPr>
          <p:cNvCxnSpPr>
            <a:cxnSpLocks/>
          </p:cNvCxnSpPr>
          <p:nvPr/>
        </p:nvCxnSpPr>
        <p:spPr>
          <a:xfrm flipH="1">
            <a:off x="1685664" y="3441697"/>
            <a:ext cx="22531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638AB52E-A271-CDD6-0E56-D020C70BF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12" y="1375825"/>
            <a:ext cx="1306590" cy="261318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F7B8CF-5806-EDCD-0CEC-0C9C80B750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62" y="1375826"/>
            <a:ext cx="1306590" cy="261318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856CA2D-70BB-215A-49FF-4F905A0CA8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1" b="52332"/>
          <a:stretch/>
        </p:blipFill>
        <p:spPr>
          <a:xfrm>
            <a:off x="4225709" y="4101640"/>
            <a:ext cx="1342983" cy="961498"/>
          </a:xfrm>
          <a:prstGeom prst="rect">
            <a:avLst/>
          </a:prstGeom>
        </p:spPr>
      </p:pic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FDC153B-F4EE-25CB-3DF5-E3020613F642}"/>
              </a:ext>
            </a:extLst>
          </p:cNvPr>
          <p:cNvCxnSpPr/>
          <p:nvPr/>
        </p:nvCxnSpPr>
        <p:spPr>
          <a:xfrm flipH="1">
            <a:off x="4657726" y="2421303"/>
            <a:ext cx="490338" cy="2355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2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E4E52042-E847-8873-5694-AD1D914A4C9F}"/>
              </a:ext>
            </a:extLst>
          </p:cNvPr>
          <p:cNvSpPr txBox="1"/>
          <p:nvPr/>
        </p:nvSpPr>
        <p:spPr>
          <a:xfrm>
            <a:off x="179388" y="404813"/>
            <a:ext cx="1008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b="1" spc="-300" dirty="0">
                <a:solidFill>
                  <a:schemeClr val="bg1"/>
                </a:solidFill>
                <a:latin typeface="+mn-lt"/>
                <a:ea typeface="+mn-ea"/>
              </a:rPr>
              <a:t>03</a:t>
            </a:r>
            <a:endParaRPr lang="ko-KR" altLang="en-US" b="1" spc="-3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8434" name="그룹 76">
            <a:extLst>
              <a:ext uri="{FF2B5EF4-FFF2-40B4-BE49-F238E27FC236}">
                <a16:creationId xmlns:a16="http://schemas.microsoft.com/office/drawing/2014/main" id="{FB45B5C1-190D-9F1E-9AB1-361FB7C6C16F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611188"/>
            <a:ext cx="4037012" cy="431800"/>
            <a:chOff x="1835696" y="2060848"/>
            <a:chExt cx="2520280" cy="50405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AA15584A-6232-368A-C8A5-BB6057F0831A}"/>
                </a:ext>
              </a:extLst>
            </p:cNvPr>
            <p:cNvSpPr/>
            <p:nvPr/>
          </p:nvSpPr>
          <p:spPr>
            <a:xfrm>
              <a:off x="1835696" y="2060848"/>
              <a:ext cx="230422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CECAC3D5-D703-4EC4-9B75-73C427D786DD}"/>
                </a:ext>
              </a:extLst>
            </p:cNvPr>
            <p:cNvSpPr/>
            <p:nvPr/>
          </p:nvSpPr>
          <p:spPr>
            <a:xfrm>
              <a:off x="3851524" y="2060848"/>
              <a:ext cx="504452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6390" name="TextBox 8">
            <a:extLst>
              <a:ext uri="{FF2B5EF4-FFF2-40B4-BE49-F238E27FC236}">
                <a16:creationId xmlns:a16="http://schemas.microsoft.com/office/drawing/2014/main" id="{B207201A-6E4B-AE52-81A8-C08950563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625475"/>
            <a:ext cx="44354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1" spc="-150" dirty="0">
                <a:solidFill>
                  <a:srgbClr val="212E53"/>
                </a:solidFill>
              </a:rPr>
              <a:t>UI/</a:t>
            </a:r>
            <a:r>
              <a:rPr lang="ko-KR" altLang="en-US" sz="2000" b="1" spc="-150" dirty="0">
                <a:solidFill>
                  <a:srgbClr val="212E53"/>
                </a:solidFill>
              </a:rPr>
              <a:t>기능</a:t>
            </a:r>
            <a:r>
              <a:rPr lang="en-US" altLang="ko-KR" sz="2000" b="1" spc="-150" dirty="0">
                <a:solidFill>
                  <a:srgbClr val="212E53"/>
                </a:solidFill>
              </a:rPr>
              <a:t>-</a:t>
            </a:r>
            <a:r>
              <a:rPr lang="ko-KR" altLang="en-US" sz="2000" b="1" spc="-150" dirty="0">
                <a:solidFill>
                  <a:srgbClr val="212E53"/>
                </a:solidFill>
              </a:rPr>
              <a:t>산책 </a:t>
            </a:r>
            <a:r>
              <a:rPr lang="ko-KR" altLang="en-US" sz="2000" b="1" spc="-150" dirty="0" err="1">
                <a:solidFill>
                  <a:srgbClr val="212E53"/>
                </a:solidFill>
              </a:rPr>
              <a:t>트래킹</a:t>
            </a:r>
            <a:r>
              <a:rPr lang="en-US" altLang="ko-KR" sz="2000" b="1" spc="-150" dirty="0">
                <a:solidFill>
                  <a:srgbClr val="212E53"/>
                </a:solidFill>
              </a:rPr>
              <a:t>(</a:t>
            </a:r>
            <a:r>
              <a:rPr lang="ko-KR" altLang="en-US" sz="2000" b="1" spc="-150" dirty="0">
                <a:solidFill>
                  <a:srgbClr val="212E53"/>
                </a:solidFill>
              </a:rPr>
              <a:t>자동 </a:t>
            </a:r>
            <a:r>
              <a:rPr lang="ko-KR" altLang="en-US" sz="2000" b="1" spc="-150" dirty="0" err="1">
                <a:solidFill>
                  <a:srgbClr val="212E53"/>
                </a:solidFill>
              </a:rPr>
              <a:t>트래커</a:t>
            </a:r>
            <a:r>
              <a:rPr lang="en-US" altLang="ko-KR" sz="2000" b="1" spc="-150" dirty="0">
                <a:solidFill>
                  <a:srgbClr val="212E53"/>
                </a:solidFill>
              </a:rPr>
              <a:t>)</a:t>
            </a:r>
            <a:endParaRPr lang="ko-KR" altLang="en-US" sz="2000" b="1" dirty="0">
              <a:solidFill>
                <a:srgbClr val="212E5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BC1C4-0F2B-F6C7-35B2-9CC618C1C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491" y="4963251"/>
            <a:ext cx="5762568" cy="209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산책 기록의 대시보드 와 산책 기록 방법에 따른 기능을 사용할 수 있는 버튼들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기록된 밥</a:t>
            </a:r>
            <a:r>
              <a:rPr lang="en-US" altLang="ko-KR" sz="1100" b="1" dirty="0">
                <a:solidFill>
                  <a:schemeClr val="bg1"/>
                </a:solidFill>
              </a:rPr>
              <a:t>,</a:t>
            </a:r>
            <a:r>
              <a:rPr lang="ko-KR" altLang="en-US" sz="1100" b="1" dirty="0">
                <a:solidFill>
                  <a:schemeClr val="bg1"/>
                </a:solidFill>
              </a:rPr>
              <a:t> 간식의 양과 그 주의 산책기록을 한 눈에 살펴 볼 수 있는 대시보드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 err="1">
                <a:solidFill>
                  <a:schemeClr val="bg1"/>
                </a:solidFill>
              </a:rPr>
              <a:t>구글맵</a:t>
            </a:r>
            <a:r>
              <a:rPr lang="en-US" altLang="ko-KR" sz="1100" b="1" dirty="0">
                <a:solidFill>
                  <a:schemeClr val="bg1"/>
                </a:solidFill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</a:rPr>
              <a:t>api</a:t>
            </a:r>
            <a:r>
              <a:rPr lang="ko-KR" altLang="en-US" sz="1100" b="1" dirty="0">
                <a:solidFill>
                  <a:schemeClr val="bg1"/>
                </a:solidFill>
              </a:rPr>
              <a:t>와 패키지를 활용하여 자신의 위치의 지도를 보여줌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100" b="1" dirty="0">
                <a:solidFill>
                  <a:schemeClr val="bg1"/>
                </a:solidFill>
              </a:rPr>
              <a:t>Reset </a:t>
            </a:r>
            <a:r>
              <a:rPr lang="ko-KR" altLang="en-US" sz="1100" b="1" dirty="0">
                <a:solidFill>
                  <a:schemeClr val="bg1"/>
                </a:solidFill>
              </a:rPr>
              <a:t>버튼을 통해 산책을 </a:t>
            </a:r>
            <a:r>
              <a:rPr lang="ko-KR" altLang="en-US" sz="1100" b="1" dirty="0" err="1">
                <a:solidFill>
                  <a:schemeClr val="bg1"/>
                </a:solidFill>
              </a:rPr>
              <a:t>종료시킬</a:t>
            </a:r>
            <a:r>
              <a:rPr lang="ko-KR" altLang="en-US" sz="1100" b="1" dirty="0">
                <a:solidFill>
                  <a:schemeClr val="bg1"/>
                </a:solidFill>
              </a:rPr>
              <a:t> 수 있으며 산책거리와 시간을 </a:t>
            </a:r>
            <a:r>
              <a:rPr lang="en-US" altLang="ko-KR" sz="1100" b="1" dirty="0">
                <a:solidFill>
                  <a:schemeClr val="bg1"/>
                </a:solidFill>
              </a:rPr>
              <a:t>Firebase</a:t>
            </a:r>
            <a:r>
              <a:rPr lang="ko-KR" altLang="en-US" sz="1100" b="1" dirty="0" err="1">
                <a:solidFill>
                  <a:schemeClr val="bg1"/>
                </a:solidFill>
              </a:rPr>
              <a:t>를</a:t>
            </a:r>
            <a:r>
              <a:rPr lang="ko-KR" altLang="en-US" sz="1100" b="1" dirty="0">
                <a:solidFill>
                  <a:schemeClr val="bg1"/>
                </a:solidFill>
              </a:rPr>
              <a:t> 통해 저장한다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0000EB-79A8-275A-FFE5-E0DE9ECCA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6194"/>
            <a:ext cx="2402818" cy="9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900" b="1" dirty="0">
                <a:solidFill>
                  <a:schemeClr val="bg1"/>
                </a:solidFill>
              </a:rPr>
              <a:t> 터치에 반응하는 그래프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900" b="1" dirty="0">
                <a:solidFill>
                  <a:schemeClr val="bg1"/>
                </a:solidFill>
              </a:rPr>
              <a:t>파이를 터치하면 해당 부분이 커지는 그래프를 구현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DA1EA2-5E36-B42E-B282-BC54EA83A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58" y="1383108"/>
            <a:ext cx="1519561" cy="303912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8B2A934-4605-4CD6-D605-C69C5FED6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62" y="1383108"/>
            <a:ext cx="1519560" cy="303912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0DD3182-36F7-9982-CEAA-1FEC8122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65" y="1383108"/>
            <a:ext cx="1519560" cy="303183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015A042-2606-6837-C7E4-9C5AF53D5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66" y="1375825"/>
            <a:ext cx="1508940" cy="301787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6FEB004-E33C-8CFC-0BB2-73B6CEFBC3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23326" r="64963" b="53636"/>
          <a:stretch/>
        </p:blipFill>
        <p:spPr>
          <a:xfrm>
            <a:off x="334451" y="2445399"/>
            <a:ext cx="1543024" cy="878590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5C21F217-9E80-ED9F-3AD7-F3584A4B837F}"/>
              </a:ext>
            </a:extLst>
          </p:cNvPr>
          <p:cNvCxnSpPr>
            <a:cxnSpLocks/>
          </p:cNvCxnSpPr>
          <p:nvPr/>
        </p:nvCxnSpPr>
        <p:spPr>
          <a:xfrm>
            <a:off x="1835696" y="1963841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D3F1F720-C9F0-A745-F6AC-C683EBF37D02}"/>
              </a:ext>
            </a:extLst>
          </p:cNvPr>
          <p:cNvCxnSpPr>
            <a:cxnSpLocks/>
          </p:cNvCxnSpPr>
          <p:nvPr/>
        </p:nvCxnSpPr>
        <p:spPr>
          <a:xfrm flipV="1">
            <a:off x="1877475" y="3501008"/>
            <a:ext cx="606293" cy="19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4BF450B-1ADB-ACE5-73FA-FB1CFD73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2" y="3468545"/>
            <a:ext cx="2402818" cy="11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900" b="1" dirty="0">
                <a:solidFill>
                  <a:schemeClr val="bg1"/>
                </a:solidFill>
              </a:rPr>
              <a:t> 자동 </a:t>
            </a:r>
            <a:r>
              <a:rPr lang="ko-KR" altLang="en-US" sz="900" b="1" dirty="0" err="1">
                <a:solidFill>
                  <a:schemeClr val="bg1"/>
                </a:solidFill>
              </a:rPr>
              <a:t>트래킹</a:t>
            </a:r>
            <a:r>
              <a:rPr lang="ko-KR" altLang="en-US" sz="900" b="1" dirty="0">
                <a:solidFill>
                  <a:schemeClr val="bg1"/>
                </a:solidFill>
              </a:rPr>
              <a:t> 가능 활성화 버튼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900" b="1" dirty="0">
                <a:solidFill>
                  <a:schemeClr val="bg1"/>
                </a:solidFill>
              </a:rPr>
              <a:t>버튼을 터치하면 자신의 산책 루트를 따라 </a:t>
            </a:r>
            <a:r>
              <a:rPr lang="en-US" altLang="ko-KR" sz="900" b="1" dirty="0">
                <a:solidFill>
                  <a:schemeClr val="bg1"/>
                </a:solidFill>
              </a:rPr>
              <a:t>polyline</a:t>
            </a:r>
            <a:r>
              <a:rPr lang="ko-KR" altLang="en-US" sz="900" b="1" dirty="0">
                <a:solidFill>
                  <a:schemeClr val="bg1"/>
                </a:solidFill>
              </a:rPr>
              <a:t>을 그려주고  산책시간</a:t>
            </a:r>
            <a:r>
              <a:rPr lang="en-US" altLang="ko-KR" sz="900" b="1" dirty="0">
                <a:solidFill>
                  <a:schemeClr val="bg1"/>
                </a:solidFill>
              </a:rPr>
              <a:t>,</a:t>
            </a:r>
            <a:r>
              <a:rPr lang="ko-KR" altLang="en-US" sz="900" b="1" dirty="0">
                <a:solidFill>
                  <a:schemeClr val="bg1"/>
                </a:solidFill>
              </a:rPr>
              <a:t>거리를 계산해주는 기능을 사용가능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4BA75-A07B-FC77-7E11-C46CD729D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41" y="4757645"/>
            <a:ext cx="3121550" cy="202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900" b="1" dirty="0">
                <a:solidFill>
                  <a:schemeClr val="bg1"/>
                </a:solidFill>
              </a:rPr>
              <a:t>Sliding up panel</a:t>
            </a: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900" b="1" dirty="0">
                <a:solidFill>
                  <a:schemeClr val="bg1"/>
                </a:solidFill>
              </a:rPr>
              <a:t>산책시간을 조절할 수 있는 타이머 기능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900" b="1" dirty="0">
                <a:solidFill>
                  <a:schemeClr val="bg1"/>
                </a:solidFill>
              </a:rPr>
              <a:t>산책시간에 따라 움직이는 </a:t>
            </a:r>
            <a:r>
              <a:rPr lang="en-US" altLang="ko-KR" sz="900" b="1" dirty="0">
                <a:solidFill>
                  <a:schemeClr val="bg1"/>
                </a:solidFill>
              </a:rPr>
              <a:t>stepper</a:t>
            </a:r>
            <a:r>
              <a:rPr lang="ko-KR" altLang="en-US" sz="900" b="1" dirty="0" err="1">
                <a:solidFill>
                  <a:schemeClr val="bg1"/>
                </a:solidFill>
              </a:rPr>
              <a:t>를</a:t>
            </a:r>
            <a:r>
              <a:rPr lang="ko-KR" altLang="en-US" sz="900" b="1" dirty="0">
                <a:solidFill>
                  <a:schemeClr val="bg1"/>
                </a:solidFill>
              </a:rPr>
              <a:t> 통해 목표달성 정도를 확인할 수 있음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900" b="1" dirty="0">
                <a:solidFill>
                  <a:schemeClr val="bg1"/>
                </a:solidFill>
              </a:rPr>
              <a:t>현재 날씨와 해당위치를 확인할 수 있는 </a:t>
            </a:r>
            <a:r>
              <a:rPr lang="ko-KR" altLang="en-US" sz="900" b="1" dirty="0" err="1">
                <a:solidFill>
                  <a:schemeClr val="bg1"/>
                </a:solidFill>
              </a:rPr>
              <a:t>날씨위젯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900" b="1" dirty="0">
                <a:solidFill>
                  <a:schemeClr val="bg1"/>
                </a:solidFill>
              </a:rPr>
              <a:t>UI</a:t>
            </a:r>
            <a:r>
              <a:rPr lang="ko-KR" altLang="en-US" sz="900" b="1" dirty="0">
                <a:solidFill>
                  <a:schemeClr val="bg1"/>
                </a:solidFill>
              </a:rPr>
              <a:t>와 기능은  구현했지만 </a:t>
            </a:r>
            <a:r>
              <a:rPr lang="en-US" altLang="ko-KR" sz="900" b="1" dirty="0">
                <a:solidFill>
                  <a:schemeClr val="bg1"/>
                </a:solidFill>
              </a:rPr>
              <a:t>DB</a:t>
            </a:r>
            <a:r>
              <a:rPr lang="ko-KR" altLang="en-US" sz="900" b="1" dirty="0">
                <a:solidFill>
                  <a:schemeClr val="bg1"/>
                </a:solidFill>
              </a:rPr>
              <a:t>와 연동시키진 않은 기능들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900" b="1" dirty="0">
                <a:solidFill>
                  <a:schemeClr val="bg1"/>
                </a:solidFill>
              </a:rPr>
              <a:t>소변 횟수 체크기능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ko-KR" sz="1100" b="1" dirty="0">
              <a:solidFill>
                <a:schemeClr val="bg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9B2159BF-7B0C-3EF0-758B-9C778F77AA73}"/>
              </a:ext>
            </a:extLst>
          </p:cNvPr>
          <p:cNvCxnSpPr>
            <a:cxnSpLocks/>
          </p:cNvCxnSpPr>
          <p:nvPr/>
        </p:nvCxnSpPr>
        <p:spPr>
          <a:xfrm flipV="1">
            <a:off x="1475656" y="4077072"/>
            <a:ext cx="4656480" cy="8861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0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3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E4E52042-E847-8873-5694-AD1D914A4C9F}"/>
              </a:ext>
            </a:extLst>
          </p:cNvPr>
          <p:cNvSpPr txBox="1"/>
          <p:nvPr/>
        </p:nvSpPr>
        <p:spPr>
          <a:xfrm>
            <a:off x="179388" y="404813"/>
            <a:ext cx="1008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b="1" spc="-300" dirty="0">
                <a:solidFill>
                  <a:schemeClr val="bg1"/>
                </a:solidFill>
                <a:latin typeface="+mn-lt"/>
                <a:ea typeface="+mn-ea"/>
              </a:rPr>
              <a:t>03</a:t>
            </a:r>
            <a:endParaRPr lang="ko-KR" altLang="en-US" b="1" spc="-3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8434" name="그룹 76">
            <a:extLst>
              <a:ext uri="{FF2B5EF4-FFF2-40B4-BE49-F238E27FC236}">
                <a16:creationId xmlns:a16="http://schemas.microsoft.com/office/drawing/2014/main" id="{FB45B5C1-190D-9F1E-9AB1-361FB7C6C16F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611188"/>
            <a:ext cx="4037012" cy="431800"/>
            <a:chOff x="1835696" y="2060848"/>
            <a:chExt cx="2520280" cy="50405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AA15584A-6232-368A-C8A5-BB6057F0831A}"/>
                </a:ext>
              </a:extLst>
            </p:cNvPr>
            <p:cNvSpPr/>
            <p:nvPr/>
          </p:nvSpPr>
          <p:spPr>
            <a:xfrm>
              <a:off x="1835696" y="2060848"/>
              <a:ext cx="230422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CECAC3D5-D703-4EC4-9B75-73C427D786DD}"/>
                </a:ext>
              </a:extLst>
            </p:cNvPr>
            <p:cNvSpPr/>
            <p:nvPr/>
          </p:nvSpPr>
          <p:spPr>
            <a:xfrm>
              <a:off x="3851524" y="2060848"/>
              <a:ext cx="504452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6390" name="TextBox 8">
            <a:extLst>
              <a:ext uri="{FF2B5EF4-FFF2-40B4-BE49-F238E27FC236}">
                <a16:creationId xmlns:a16="http://schemas.microsoft.com/office/drawing/2014/main" id="{B207201A-6E4B-AE52-81A8-C08950563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625475"/>
            <a:ext cx="44354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b="1" spc="-150" dirty="0">
                <a:solidFill>
                  <a:srgbClr val="212E53"/>
                </a:solidFill>
              </a:rPr>
              <a:t>UI/</a:t>
            </a:r>
            <a:r>
              <a:rPr lang="ko-KR" altLang="en-US" sz="2000" b="1" spc="-150" dirty="0">
                <a:solidFill>
                  <a:srgbClr val="212E53"/>
                </a:solidFill>
              </a:rPr>
              <a:t>기능</a:t>
            </a:r>
            <a:r>
              <a:rPr lang="en-US" altLang="ko-KR" sz="2000" b="1" spc="-150" dirty="0">
                <a:solidFill>
                  <a:srgbClr val="212E53"/>
                </a:solidFill>
              </a:rPr>
              <a:t>-</a:t>
            </a:r>
            <a:r>
              <a:rPr lang="ko-KR" altLang="en-US" sz="2000" b="1" spc="-150" dirty="0">
                <a:solidFill>
                  <a:srgbClr val="212E53"/>
                </a:solidFill>
              </a:rPr>
              <a:t>산책 </a:t>
            </a:r>
            <a:r>
              <a:rPr lang="ko-KR" altLang="en-US" sz="2000" b="1" spc="-150" dirty="0" err="1">
                <a:solidFill>
                  <a:srgbClr val="212E53"/>
                </a:solidFill>
              </a:rPr>
              <a:t>트래킹</a:t>
            </a:r>
            <a:r>
              <a:rPr lang="en-US" altLang="ko-KR" sz="2000" b="1" spc="-150" dirty="0">
                <a:solidFill>
                  <a:srgbClr val="212E53"/>
                </a:solidFill>
              </a:rPr>
              <a:t>(</a:t>
            </a:r>
            <a:r>
              <a:rPr lang="ko-KR" altLang="en-US" sz="2000" b="1" spc="-150" dirty="0">
                <a:solidFill>
                  <a:srgbClr val="212E53"/>
                </a:solidFill>
              </a:rPr>
              <a:t>수동 </a:t>
            </a:r>
            <a:r>
              <a:rPr lang="ko-KR" altLang="en-US" sz="2000" b="1" spc="-150" dirty="0" err="1">
                <a:solidFill>
                  <a:srgbClr val="212E53"/>
                </a:solidFill>
              </a:rPr>
              <a:t>트래커</a:t>
            </a:r>
            <a:r>
              <a:rPr lang="en-US" altLang="ko-KR" sz="2000" b="1" spc="-150" dirty="0">
                <a:solidFill>
                  <a:srgbClr val="212E53"/>
                </a:solidFill>
              </a:rPr>
              <a:t>)</a:t>
            </a:r>
            <a:endParaRPr lang="ko-KR" altLang="en-US" sz="2000" b="1" dirty="0">
              <a:solidFill>
                <a:srgbClr val="212E5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BC1C4-0F2B-F6C7-35B2-9CC618C1C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777039"/>
            <a:ext cx="6048672" cy="3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 </a:t>
            </a:r>
            <a:endParaRPr lang="en-US" altLang="ko-KR" sz="11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93B71A-297C-1AD5-B8F1-95B444009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967" y="5050124"/>
            <a:ext cx="2655912" cy="132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 수동으로 </a:t>
            </a:r>
            <a:r>
              <a:rPr lang="en-US" altLang="ko-KR" sz="1100" b="1" dirty="0">
                <a:solidFill>
                  <a:schemeClr val="bg1"/>
                </a:solidFill>
              </a:rPr>
              <a:t>polyline</a:t>
            </a:r>
            <a:r>
              <a:rPr lang="ko-KR" altLang="en-US" sz="1100" b="1" dirty="0">
                <a:solidFill>
                  <a:schemeClr val="bg1"/>
                </a:solidFill>
              </a:rPr>
              <a:t> 생성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유저가 터치를 통해 자신의 산책루트를 반영하여 </a:t>
            </a:r>
            <a:r>
              <a:rPr lang="en-US" altLang="ko-KR" sz="1100" b="1" dirty="0">
                <a:solidFill>
                  <a:schemeClr val="bg1"/>
                </a:solidFill>
              </a:rPr>
              <a:t>polyline</a:t>
            </a:r>
            <a:r>
              <a:rPr lang="ko-KR" altLang="en-US" sz="1100" b="1" dirty="0">
                <a:solidFill>
                  <a:schemeClr val="bg1"/>
                </a:solidFill>
              </a:rPr>
              <a:t>을 생성할 수 있음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0000EB-79A8-275A-FFE5-E0DE9ECCA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9" y="5024885"/>
            <a:ext cx="2402818" cy="158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 수동 산책 </a:t>
            </a:r>
            <a:r>
              <a:rPr lang="ko-KR" altLang="en-US" sz="1100" b="1" dirty="0" err="1">
                <a:solidFill>
                  <a:schemeClr val="bg1"/>
                </a:solidFill>
              </a:rPr>
              <a:t>트래킹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solidFill>
                  <a:schemeClr val="bg1"/>
                </a:solidFill>
              </a:rPr>
              <a:t>-</a:t>
            </a:r>
            <a:r>
              <a:rPr lang="ko-KR" altLang="en-US" sz="1100" b="1" dirty="0">
                <a:solidFill>
                  <a:schemeClr val="bg1"/>
                </a:solidFill>
              </a:rPr>
              <a:t> 지난 산책을 자동으로 기록하는 것을 까먹은 유저를 위해 수기로 자신의 산책루트를 기록할 수 있도록 기능을 구현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F408656-BA60-0EBC-B31D-5158099DAB36}"/>
              </a:ext>
            </a:extLst>
          </p:cNvPr>
          <p:cNvCxnSpPr/>
          <p:nvPr/>
        </p:nvCxnSpPr>
        <p:spPr>
          <a:xfrm>
            <a:off x="7021416" y="256490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3FDA1EA2-5E36-B42E-B282-BC54EA83A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17" y="1623454"/>
            <a:ext cx="1411461" cy="2822922"/>
          </a:xfrm>
          <a:prstGeom prst="rect">
            <a:avLst/>
          </a:prstGeom>
        </p:spPr>
      </p:pic>
      <p:pic>
        <p:nvPicPr>
          <p:cNvPr id="12" name="그림 11" descr="지도이(가) 표시된 사진&#10;&#10;자동 생성된 설명">
            <a:extLst>
              <a:ext uri="{FF2B5EF4-FFF2-40B4-BE49-F238E27FC236}">
                <a16:creationId xmlns:a16="http://schemas.microsoft.com/office/drawing/2014/main" id="{FF67FF51-86AB-9921-3FDE-51299D70A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07" y="1623454"/>
            <a:ext cx="1413000" cy="2826000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F1EF51E3-63A8-8EE9-F9C2-E4C4507D1F94}"/>
              </a:ext>
            </a:extLst>
          </p:cNvPr>
          <p:cNvCxnSpPr>
            <a:cxnSpLocks/>
          </p:cNvCxnSpPr>
          <p:nvPr/>
        </p:nvCxnSpPr>
        <p:spPr>
          <a:xfrm flipH="1">
            <a:off x="1319143" y="3645024"/>
            <a:ext cx="1025945" cy="12469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66D49B1-9583-0A2B-7D4D-F229E3263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424" y="5024690"/>
            <a:ext cx="2402818" cy="209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100" b="1" dirty="0">
                <a:solidFill>
                  <a:schemeClr val="bg1"/>
                </a:solidFill>
              </a:rPr>
              <a:t> 수동 산책 </a:t>
            </a:r>
            <a:r>
              <a:rPr lang="ko-KR" altLang="en-US" sz="1100" b="1" dirty="0" err="1">
                <a:solidFill>
                  <a:schemeClr val="bg1"/>
                </a:solidFill>
              </a:rPr>
              <a:t>트래킹</a:t>
            </a:r>
            <a:r>
              <a:rPr lang="ko-KR" altLang="en-US" sz="1100" b="1" dirty="0">
                <a:solidFill>
                  <a:schemeClr val="bg1"/>
                </a:solidFill>
              </a:rPr>
              <a:t> 기록 생성 버튼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해당 버튼을 통해 수기로 </a:t>
            </a:r>
            <a:r>
              <a:rPr lang="ko-KR" altLang="en-US" sz="1100" b="1" dirty="0" err="1">
                <a:solidFill>
                  <a:schemeClr val="bg1"/>
                </a:solidFill>
              </a:rPr>
              <a:t>구글맵상에서</a:t>
            </a:r>
            <a:r>
              <a:rPr lang="ko-KR" altLang="en-US" sz="1100" b="1" dirty="0">
                <a:solidFill>
                  <a:schemeClr val="bg1"/>
                </a:solidFill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</a:rPr>
              <a:t>polyline</a:t>
            </a:r>
            <a:r>
              <a:rPr lang="ko-KR" altLang="en-US" sz="1100" b="1" dirty="0">
                <a:solidFill>
                  <a:schemeClr val="bg1"/>
                </a:solidFill>
              </a:rPr>
              <a:t>을 그릴 수 있는 지도를 </a:t>
            </a:r>
            <a:r>
              <a:rPr lang="en-US" altLang="ko-KR" sz="1100" b="1" dirty="0">
                <a:solidFill>
                  <a:schemeClr val="bg1"/>
                </a:solidFill>
              </a:rPr>
              <a:t>pop</a:t>
            </a:r>
            <a:r>
              <a:rPr lang="ko-KR" altLang="en-US" sz="1100" b="1" dirty="0">
                <a:solidFill>
                  <a:schemeClr val="bg1"/>
                </a:solidFill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</a:rPr>
              <a:t>up</a:t>
            </a:r>
            <a:r>
              <a:rPr lang="ko-KR" altLang="en-US" sz="1100" b="1" dirty="0">
                <a:solidFill>
                  <a:schemeClr val="bg1"/>
                </a:solidFill>
              </a:rPr>
              <a:t> 할 수 있음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100" b="1" dirty="0">
                <a:solidFill>
                  <a:schemeClr val="bg1"/>
                </a:solidFill>
              </a:rPr>
              <a:t>생성된 </a:t>
            </a:r>
            <a:r>
              <a:rPr lang="en-US" altLang="ko-KR" sz="1100" b="1" dirty="0">
                <a:solidFill>
                  <a:schemeClr val="bg1"/>
                </a:solidFill>
              </a:rPr>
              <a:t>polyline</a:t>
            </a:r>
            <a:r>
              <a:rPr lang="ko-KR" altLang="en-US" sz="1100" b="1" dirty="0">
                <a:solidFill>
                  <a:schemeClr val="bg1"/>
                </a:solidFill>
              </a:rPr>
              <a:t>에 따라 총거리와 산책날짜를 출력하고 </a:t>
            </a:r>
            <a:r>
              <a:rPr lang="en-US" altLang="ko-KR" sz="1100" b="1" dirty="0" err="1">
                <a:solidFill>
                  <a:schemeClr val="bg1"/>
                </a:solidFill>
              </a:rPr>
              <a:t>Firbase</a:t>
            </a:r>
            <a:r>
              <a:rPr lang="ko-KR" altLang="en-US" sz="1100" b="1" dirty="0" err="1">
                <a:solidFill>
                  <a:schemeClr val="bg1"/>
                </a:solidFill>
              </a:rPr>
              <a:t>를</a:t>
            </a:r>
            <a:r>
              <a:rPr lang="ko-KR" altLang="en-US" sz="1100" b="1" dirty="0">
                <a:solidFill>
                  <a:schemeClr val="bg1"/>
                </a:solidFill>
              </a:rPr>
              <a:t> 통해 저장한다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100" b="1" dirty="0">
              <a:solidFill>
                <a:schemeClr val="bg1"/>
              </a:solidFill>
            </a:endParaRP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148BA4CE-99A4-C8CC-0B19-F7CA776DF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00" y="1623454"/>
            <a:ext cx="1410385" cy="2820770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389AE99-CE9B-A6C7-9375-355B70328552}"/>
              </a:ext>
            </a:extLst>
          </p:cNvPr>
          <p:cNvCxnSpPr>
            <a:cxnSpLocks/>
          </p:cNvCxnSpPr>
          <p:nvPr/>
        </p:nvCxnSpPr>
        <p:spPr>
          <a:xfrm>
            <a:off x="3733172" y="3481220"/>
            <a:ext cx="63753" cy="1426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E6FA0D13-40A0-DD42-3F6C-3EBEDC57B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79" y="1613056"/>
            <a:ext cx="1415584" cy="2831168"/>
          </a:xfrm>
          <a:prstGeom prst="rect">
            <a:avLst/>
          </a:prstGeom>
        </p:spPr>
      </p:pic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2B742C88-7BD0-0F53-A567-2BEB569313A1}"/>
              </a:ext>
            </a:extLst>
          </p:cNvPr>
          <p:cNvCxnSpPr>
            <a:cxnSpLocks/>
          </p:cNvCxnSpPr>
          <p:nvPr/>
        </p:nvCxnSpPr>
        <p:spPr>
          <a:xfrm>
            <a:off x="5347198" y="4074250"/>
            <a:ext cx="0" cy="906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2924E7-4791-8263-F66D-D9D4A7E0A80D}"/>
              </a:ext>
            </a:extLst>
          </p:cNvPr>
          <p:cNvSpPr txBox="1"/>
          <p:nvPr/>
        </p:nvSpPr>
        <p:spPr>
          <a:xfrm>
            <a:off x="1547812" y="2042065"/>
            <a:ext cx="61928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b="1" spc="-150" dirty="0">
                <a:solidFill>
                  <a:schemeClr val="bg1"/>
                </a:solidFill>
                <a:latin typeface="+mn-lt"/>
                <a:ea typeface="+mn-ea"/>
              </a:rPr>
              <a:t>감사합니다</a:t>
            </a:r>
            <a:endParaRPr lang="en-US" altLang="ko-KR" sz="4800" b="1" spc="-15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4" name="순서도: 논리합 73">
            <a:extLst>
              <a:ext uri="{FF2B5EF4-FFF2-40B4-BE49-F238E27FC236}">
                <a16:creationId xmlns:a16="http://schemas.microsoft.com/office/drawing/2014/main" id="{8B9578A4-7A98-7ECC-FA0B-473F8CAC0783}"/>
              </a:ext>
            </a:extLst>
          </p:cNvPr>
          <p:cNvSpPr/>
          <p:nvPr/>
        </p:nvSpPr>
        <p:spPr>
          <a:xfrm>
            <a:off x="179388" y="3161366"/>
            <a:ext cx="215900" cy="215900"/>
          </a:xfrm>
          <a:prstGeom prst="flowChartOr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5" name="순서도: 논리합 74">
            <a:extLst>
              <a:ext uri="{FF2B5EF4-FFF2-40B4-BE49-F238E27FC236}">
                <a16:creationId xmlns:a16="http://schemas.microsoft.com/office/drawing/2014/main" id="{00CE394F-1F8C-CB1B-50DD-CBEFAC2ABDAD}"/>
              </a:ext>
            </a:extLst>
          </p:cNvPr>
          <p:cNvSpPr/>
          <p:nvPr/>
        </p:nvSpPr>
        <p:spPr>
          <a:xfrm>
            <a:off x="8748713" y="3175654"/>
            <a:ext cx="215900" cy="215900"/>
          </a:xfrm>
          <a:prstGeom prst="flowChartOr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5F2870B4-FB1F-A809-6639-0C00E7748358}"/>
              </a:ext>
            </a:extLst>
          </p:cNvPr>
          <p:cNvCxnSpPr>
            <a:stCxn id="74" idx="6"/>
          </p:cNvCxnSpPr>
          <p:nvPr/>
        </p:nvCxnSpPr>
        <p:spPr>
          <a:xfrm>
            <a:off x="395288" y="3269316"/>
            <a:ext cx="2447925" cy="952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C14C132A-A21A-B363-5354-8D7E07227BD4}"/>
              </a:ext>
            </a:extLst>
          </p:cNvPr>
          <p:cNvCxnSpPr/>
          <p:nvPr/>
        </p:nvCxnSpPr>
        <p:spPr>
          <a:xfrm>
            <a:off x="6443663" y="3280429"/>
            <a:ext cx="2314575" cy="952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27" name="그룹 89">
            <a:extLst>
              <a:ext uri="{FF2B5EF4-FFF2-40B4-BE49-F238E27FC236}">
                <a16:creationId xmlns:a16="http://schemas.microsoft.com/office/drawing/2014/main" id="{9BB36FD6-E5D2-77E1-F337-DCB52B2DE225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3063462"/>
            <a:ext cx="3743325" cy="431800"/>
            <a:chOff x="2699792" y="2852936"/>
            <a:chExt cx="3744416" cy="504056"/>
          </a:xfrm>
        </p:grpSpPr>
        <p:grpSp>
          <p:nvGrpSpPr>
            <p:cNvPr id="81929" name="그룹 85">
              <a:extLst>
                <a:ext uri="{FF2B5EF4-FFF2-40B4-BE49-F238E27FC236}">
                  <a16:creationId xmlns:a16="http://schemas.microsoft.com/office/drawing/2014/main" id="{7D942987-88EA-2A5C-3BD6-E309513C4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7824" y="2852936"/>
              <a:ext cx="3456384" cy="504056"/>
              <a:chOff x="899592" y="2060848"/>
              <a:chExt cx="3456384" cy="504056"/>
            </a:xfrm>
          </p:grpSpPr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D0DA404C-7258-C096-4C6D-F687DD6B464A}"/>
                  </a:ext>
                </a:extLst>
              </p:cNvPr>
              <p:cNvSpPr/>
              <p:nvPr/>
            </p:nvSpPr>
            <p:spPr>
              <a:xfrm>
                <a:off x="898981" y="2060848"/>
                <a:ext cx="3241032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F03D973E-DF8D-1129-ED9F-3BC66B1BB9D2}"/>
                  </a:ext>
                </a:extLst>
              </p:cNvPr>
              <p:cNvSpPr/>
              <p:nvPr/>
            </p:nvSpPr>
            <p:spPr>
              <a:xfrm>
                <a:off x="3852591" y="2060848"/>
                <a:ext cx="503385" cy="5040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8913EF19-1E54-02BB-FED7-5FBBD7AA3722}"/>
                </a:ext>
              </a:extLst>
            </p:cNvPr>
            <p:cNvSpPr/>
            <p:nvPr/>
          </p:nvSpPr>
          <p:spPr>
            <a:xfrm>
              <a:off x="2699792" y="2852936"/>
              <a:ext cx="503384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BF774E6-4ADA-7B0C-B456-AC0FE88446DB}"/>
              </a:ext>
            </a:extLst>
          </p:cNvPr>
          <p:cNvSpPr txBox="1"/>
          <p:nvPr/>
        </p:nvSpPr>
        <p:spPr>
          <a:xfrm>
            <a:off x="2987675" y="3068960"/>
            <a:ext cx="31686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50" dirty="0">
                <a:solidFill>
                  <a:schemeClr val="tx2"/>
                </a:solidFill>
                <a:latin typeface="+mn-lt"/>
                <a:ea typeface="+mn-ea"/>
              </a:rPr>
              <a:t>THANK YOU</a:t>
            </a:r>
            <a:endParaRPr lang="ko-KR" altLang="en-US" sz="2400" b="1" spc="-15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501E42-0634-869E-B556-E4C86605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843" y="5261490"/>
            <a:ext cx="5040312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algn="ctr"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800" b="1" dirty="0"/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600" b="1" dirty="0" err="1">
                <a:solidFill>
                  <a:schemeClr val="bg1"/>
                </a:solidFill>
              </a:rPr>
              <a:t>안시헌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chemeClr val="bg1"/>
                </a:solidFill>
              </a:rPr>
              <a:t>아주대학교 심리학 </a:t>
            </a:r>
            <a:r>
              <a:rPr lang="en-US" altLang="ko-Kore-KR" sz="2400" dirty="0">
                <a:solidFill>
                  <a:schemeClr val="bg2"/>
                </a:solidFill>
              </a:rPr>
              <a:t>·</a:t>
            </a:r>
            <a:r>
              <a:rPr lang="ko-KR" altLang="en-US" sz="1600" b="1" dirty="0">
                <a:solidFill>
                  <a:schemeClr val="bg1"/>
                </a:solidFill>
              </a:rPr>
              <a:t> 디지털미디어학 전공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chemeClr val="bg1"/>
                </a:solidFill>
              </a:rPr>
              <a:t>E-mail : ahnsihun9208@ajou.ac.kr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701</Words>
  <Application>Microsoft Macintosh PowerPoint</Application>
  <PresentationFormat>화면 슬라이드 쇼(4:3)</PresentationFormat>
  <Paragraphs>109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minhee park</dc:creator>
  <cp:lastModifiedBy>안 시헌</cp:lastModifiedBy>
  <cp:revision>110</cp:revision>
  <dcterms:created xsi:type="dcterms:W3CDTF">2017-03-28T04:45:29Z</dcterms:created>
  <dcterms:modified xsi:type="dcterms:W3CDTF">2022-05-31T09:45:38Z</dcterms:modified>
</cp:coreProperties>
</file>