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4"/>
  </p:notesMasterIdLst>
  <p:sldIdLst>
    <p:sldId id="256" r:id="rId2"/>
    <p:sldId id="257" r:id="rId3"/>
    <p:sldId id="1379" r:id="rId4"/>
    <p:sldId id="1384" r:id="rId5"/>
    <p:sldId id="1385" r:id="rId6"/>
    <p:sldId id="1386" r:id="rId7"/>
    <p:sldId id="1387" r:id="rId8"/>
    <p:sldId id="1389" r:id="rId9"/>
    <p:sldId id="1403" r:id="rId10"/>
    <p:sldId id="1400" r:id="rId11"/>
    <p:sldId id="1401" r:id="rId12"/>
    <p:sldId id="1388" r:id="rId13"/>
    <p:sldId id="1405" r:id="rId14"/>
    <p:sldId id="2321" r:id="rId15"/>
    <p:sldId id="1390" r:id="rId16"/>
    <p:sldId id="2315" r:id="rId17"/>
    <p:sldId id="1376" r:id="rId18"/>
    <p:sldId id="1377" r:id="rId19"/>
    <p:sldId id="1402" r:id="rId20"/>
    <p:sldId id="2316" r:id="rId21"/>
    <p:sldId id="2319" r:id="rId22"/>
    <p:sldId id="2322" r:id="rId23"/>
    <p:sldId id="1406" r:id="rId24"/>
    <p:sldId id="1378" r:id="rId25"/>
    <p:sldId id="2323" r:id="rId26"/>
    <p:sldId id="1381" r:id="rId27"/>
    <p:sldId id="269" r:id="rId28"/>
    <p:sldId id="270" r:id="rId29"/>
    <p:sldId id="258" r:id="rId30"/>
    <p:sldId id="268" r:id="rId31"/>
    <p:sldId id="1382" r:id="rId32"/>
    <p:sldId id="954" r:id="rId33"/>
    <p:sldId id="1367" r:id="rId34"/>
    <p:sldId id="1368" r:id="rId35"/>
    <p:sldId id="281" r:id="rId36"/>
    <p:sldId id="1391" r:id="rId37"/>
    <p:sldId id="1369" r:id="rId38"/>
    <p:sldId id="1370" r:id="rId39"/>
    <p:sldId id="1371" r:id="rId40"/>
    <p:sldId id="1372" r:id="rId41"/>
    <p:sldId id="271" r:id="rId42"/>
    <p:sldId id="2318" r:id="rId43"/>
    <p:sldId id="1393" r:id="rId44"/>
    <p:sldId id="1415" r:id="rId45"/>
    <p:sldId id="1410" r:id="rId46"/>
    <p:sldId id="2326" r:id="rId47"/>
    <p:sldId id="2324" r:id="rId48"/>
    <p:sldId id="1392" r:id="rId49"/>
    <p:sldId id="2325" r:id="rId50"/>
    <p:sldId id="272" r:id="rId51"/>
    <p:sldId id="1397" r:id="rId52"/>
    <p:sldId id="26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8"/>
    <p:restoredTop sz="85667"/>
  </p:normalViewPr>
  <p:slideViewPr>
    <p:cSldViewPr snapToGrid="0">
      <p:cViewPr varScale="1">
        <p:scale>
          <a:sx n="137" d="100"/>
          <a:sy n="137" d="100"/>
        </p:scale>
        <p:origin x="8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443C7-3995-B341-BC7E-39AF1FFD3667}" type="datetimeFigureOut">
              <a:t>7/23/23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5E099-57FD-C347-8B2D-A9340030A251}" type="slidenum">
              <a:t>‹#›</a:t>
            </a:fld>
            <a:endParaRPr lang="en-US"/>
          </a:p>
        </p:txBody>
      </p:sp>
    </p:spTree>
    <p:extLst>
      <p:ext uri="{BB962C8B-B14F-4D97-AF65-F5344CB8AC3E}">
        <p14:creationId xmlns:p14="http://schemas.microsoft.com/office/powerpoint/2010/main" val="328343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ESCO works as a dictionary, describing, identifying and classifying professional occupations and skills relevant for the EU labour market and education and training. </a:t>
            </a:r>
          </a:p>
          <a:p>
            <a:r>
              <a:rPr lang="en-US"/>
              <a:t>ESCO provides descriptions of 3008 occupations, translated into 28 languages (all official EU languages plus Icelandic, Norwegian, Ukrainian, and Arabic). </a:t>
            </a:r>
          </a:p>
          <a:p>
            <a:r>
              <a:rPr lang="en-US"/>
              <a:t>The aim of ESCO is to support job mobility across Europe by offering a “common language” on occupations and skills that can be used by different stakeholders on employment and education and training topics. </a:t>
            </a:r>
          </a:p>
          <a:p>
            <a:endParaRPr lang="en-US"/>
          </a:p>
          <a:p>
            <a:r>
              <a:rPr lang="en-US"/>
              <a:t>The O*NET database contains hundreds of standardized and occupation-specific descriptors on almost 1,000 occupations covering the entire U.S. economy. The database is available in English and Spanish, and is continually updated from input by a broad range of workers in each occupation. Every occupation requires a different mix of knowledge, skills, and abilities, and is performed using a variety of activities and tasks. Based on the U.S. SOC, the O*NET-SOC taxonomy currently includes 923 occupations which currently have, or are scheduled to have, data collected from job incumbents or occupation experts. This linkage between O*NET and the SOC links O*NET descriptive information to quantitative information on occupational employment, wages, and other variables from surveys conducted by the U.S. Department of Labor, Bureau of Labor Statistics. </a:t>
            </a:r>
          </a:p>
        </p:txBody>
      </p:sp>
      <p:sp>
        <p:nvSpPr>
          <p:cNvPr id="4" name="Slide Number Placeholder 3"/>
          <p:cNvSpPr>
            <a:spLocks noGrp="1"/>
          </p:cNvSpPr>
          <p:nvPr>
            <p:ph type="sldNum" sz="quarter" idx="5"/>
          </p:nvPr>
        </p:nvSpPr>
        <p:spPr/>
        <p:txBody>
          <a:bodyPr/>
          <a:lstStyle/>
          <a:p>
            <a:fld id="{2715E099-57FD-C347-8B2D-A9340030A251}" type="slidenum">
              <a:t>5</a:t>
            </a:fld>
            <a:endParaRPr lang="en-US"/>
          </a:p>
        </p:txBody>
      </p:sp>
    </p:spTree>
    <p:extLst>
      <p:ext uri="{BB962C8B-B14F-4D97-AF65-F5344CB8AC3E}">
        <p14:creationId xmlns:p14="http://schemas.microsoft.com/office/powerpoint/2010/main" val="306578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5E099-57FD-C347-8B2D-A9340030A251}" type="slidenum">
              <a:rPr lang="en-US"/>
              <a:t>45</a:t>
            </a:fld>
            <a:endParaRPr lang="en-US"/>
          </a:p>
        </p:txBody>
      </p:sp>
    </p:spTree>
    <p:extLst>
      <p:ext uri="{BB962C8B-B14F-4D97-AF65-F5344CB8AC3E}">
        <p14:creationId xmlns:p14="http://schemas.microsoft.com/office/powerpoint/2010/main" val="207411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bridge between ESCO and O*NET is particularly useful for researchers and public officials, who are involved in developing policies to improve the labour market, or carrying out research on topics related to workforce and education.</a:t>
            </a:r>
          </a:p>
          <a:p>
            <a:endParaRPr lang="en-US"/>
          </a:p>
          <a:p>
            <a:r>
              <a:rPr lang="en-US"/>
              <a:t>Software engineer is parent of data scientist and cyber scientists in A, but only the latter two classes exist in B. That’s a granularity issue. </a:t>
            </a:r>
          </a:p>
        </p:txBody>
      </p:sp>
      <p:sp>
        <p:nvSpPr>
          <p:cNvPr id="4" name="Slide Number Placeholder 3"/>
          <p:cNvSpPr>
            <a:spLocks noGrp="1"/>
          </p:cNvSpPr>
          <p:nvPr>
            <p:ph type="sldNum" sz="quarter" idx="5"/>
          </p:nvPr>
        </p:nvSpPr>
        <p:spPr/>
        <p:txBody>
          <a:bodyPr/>
          <a:lstStyle/>
          <a:p>
            <a:fld id="{2715E099-57FD-C347-8B2D-A9340030A251}" type="slidenum">
              <a:t>7</a:t>
            </a:fld>
            <a:endParaRPr lang="en-US"/>
          </a:p>
        </p:txBody>
      </p:sp>
    </p:spTree>
    <p:extLst>
      <p:ext uri="{BB962C8B-B14F-4D97-AF65-F5344CB8AC3E}">
        <p14:creationId xmlns:p14="http://schemas.microsoft.com/office/powerpoint/2010/main" val="116092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The Jaccard coefficient only considers whether the same words appear in each text, not whether those words are used in a similar way or have a similar meaning.</a:t>
            </a:r>
          </a:p>
          <a:p>
            <a:pPr algn="l"/>
            <a:r>
              <a:rPr lang="en-US" b="0" i="0">
                <a:solidFill>
                  <a:srgbClr val="D1D5DB"/>
                </a:solidFill>
                <a:effectLst/>
                <a:latin typeface="Söhne"/>
              </a:rPr>
              <a:t>For example, if two documents use completely different words to describe the same concept or idea, the Jaccard similarity will be low, even though semantically the documents might be very similar. Conversely, if two documents use many of the same words but in completely different contexts, the Jaccard similarity might be high, even though semantically the documents are quite different.</a:t>
            </a:r>
          </a:p>
          <a:p>
            <a:pPr algn="l"/>
            <a:endParaRPr lang="en-US" b="0" i="0">
              <a:solidFill>
                <a:srgbClr val="D1D5DB"/>
              </a:solidFill>
              <a:effectLst/>
              <a:latin typeface="Söhne"/>
            </a:endParaRPr>
          </a:p>
          <a:p>
            <a:pPr algn="l"/>
            <a:r>
              <a:rPr lang="en-US" b="0" i="0">
                <a:solidFill>
                  <a:srgbClr val="D1D5DB"/>
                </a:solidFill>
                <a:effectLst/>
                <a:latin typeface="Söhne"/>
              </a:rPr>
              <a:t>The distinction between syntactic and semantic similarity is not always clear-cut, but the general understanding is that syntactic similarity focuses on the structure and form of language, while semantic similarity refers to the meaning of language.. Word embeddings, like those generated by Word2Vec, GloVe, or BERT, do indeed map words to vectors in high-dimensional space. However, these vectors are designed to capture semantic relationships between words, not just syntactic ones.</a:t>
            </a:r>
          </a:p>
          <a:p>
            <a:endParaRPr lang="en-US"/>
          </a:p>
        </p:txBody>
      </p:sp>
      <p:sp>
        <p:nvSpPr>
          <p:cNvPr id="4" name="Slide Number Placeholder 3"/>
          <p:cNvSpPr>
            <a:spLocks noGrp="1"/>
          </p:cNvSpPr>
          <p:nvPr>
            <p:ph type="sldNum" sz="quarter" idx="5"/>
          </p:nvPr>
        </p:nvSpPr>
        <p:spPr/>
        <p:txBody>
          <a:bodyPr/>
          <a:lstStyle/>
          <a:p>
            <a:fld id="{2715E099-57FD-C347-8B2D-A9340030A251}" type="slidenum">
              <a:rPr lang="en-US"/>
              <a:t>8</a:t>
            </a:fld>
            <a:endParaRPr lang="en-US"/>
          </a:p>
        </p:txBody>
      </p:sp>
    </p:spTree>
    <p:extLst>
      <p:ext uri="{BB962C8B-B14F-4D97-AF65-F5344CB8AC3E}">
        <p14:creationId xmlns:p14="http://schemas.microsoft.com/office/powerpoint/2010/main" val="97506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5E099-57FD-C347-8B2D-A9340030A251}" type="slidenum">
              <a:rPr lang="en-US"/>
              <a:t>9</a:t>
            </a:fld>
            <a:endParaRPr lang="en-US"/>
          </a:p>
        </p:txBody>
      </p:sp>
    </p:spTree>
    <p:extLst>
      <p:ext uri="{BB962C8B-B14F-4D97-AF65-F5344CB8AC3E}">
        <p14:creationId xmlns:p14="http://schemas.microsoft.com/office/powerpoint/2010/main" val="233711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5E099-57FD-C347-8B2D-A9340030A251}" type="slidenum">
              <a:rPr lang="en-US"/>
              <a:t>19</a:t>
            </a:fld>
            <a:endParaRPr lang="en-US"/>
          </a:p>
        </p:txBody>
      </p:sp>
    </p:spTree>
    <p:extLst>
      <p:ext uri="{BB962C8B-B14F-4D97-AF65-F5344CB8AC3E}">
        <p14:creationId xmlns:p14="http://schemas.microsoft.com/office/powerpoint/2010/main" val="1768556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5E099-57FD-C347-8B2D-A9340030A251}" type="slidenum">
              <a:rPr lang="en-US"/>
              <a:t>30</a:t>
            </a:fld>
            <a:endParaRPr lang="en-US"/>
          </a:p>
        </p:txBody>
      </p:sp>
    </p:spTree>
    <p:extLst>
      <p:ext uri="{BB962C8B-B14F-4D97-AF65-F5344CB8AC3E}">
        <p14:creationId xmlns:p14="http://schemas.microsoft.com/office/powerpoint/2010/main" val="317067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deontic declarations, which create, transfer, or eliminate SLGDCs or role.</a:t>
            </a:r>
          </a:p>
          <a:p>
            <a:r>
              <a:rPr lang="en-US"/>
              <a:t>Socio-Legal Generically Dependent Continuant =def. A generically dependent continuant that comes into existence through a social act and that, if it gets concretized, is concretized as a realizable entity.</a:t>
            </a:r>
          </a:p>
        </p:txBody>
      </p:sp>
      <p:sp>
        <p:nvSpPr>
          <p:cNvPr id="4" name="Slide Number Placeholder 3"/>
          <p:cNvSpPr>
            <a:spLocks noGrp="1"/>
          </p:cNvSpPr>
          <p:nvPr>
            <p:ph type="sldNum" sz="quarter" idx="5"/>
          </p:nvPr>
        </p:nvSpPr>
        <p:spPr/>
        <p:txBody>
          <a:bodyPr/>
          <a:lstStyle/>
          <a:p>
            <a:fld id="{2715E099-57FD-C347-8B2D-A9340030A251}" type="slidenum">
              <a:rPr lang="en-US"/>
              <a:t>37</a:t>
            </a:fld>
            <a:endParaRPr lang="en-US"/>
          </a:p>
        </p:txBody>
      </p:sp>
    </p:spTree>
    <p:extLst>
      <p:ext uri="{BB962C8B-B14F-4D97-AF65-F5344CB8AC3E}">
        <p14:creationId xmlns:p14="http://schemas.microsoft.com/office/powerpoint/2010/main" val="125129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https://ontobee.org/ontostat/OccO</a:t>
            </a:r>
          </a:p>
          <a:p>
            <a:r>
              <a:rPr lang="en-US" dirty="0"/>
              <a:t>https://ontobee.org/ontology/OccO </a:t>
            </a:r>
          </a:p>
        </p:txBody>
      </p:sp>
      <p:sp>
        <p:nvSpPr>
          <p:cNvPr id="4" name="Slide Number Placeholder 3"/>
          <p:cNvSpPr>
            <a:spLocks noGrp="1"/>
          </p:cNvSpPr>
          <p:nvPr>
            <p:ph type="sldNum" sz="quarter" idx="5"/>
          </p:nvPr>
        </p:nvSpPr>
        <p:spPr/>
        <p:txBody>
          <a:bodyPr/>
          <a:lstStyle/>
          <a:p>
            <a:fld id="{2715E099-57FD-C347-8B2D-A9340030A251}" type="slidenum">
              <a:rPr lang="en-US" smtClean="0"/>
              <a:t>42</a:t>
            </a:fld>
            <a:endParaRPr lang="en-US"/>
          </a:p>
        </p:txBody>
      </p:sp>
    </p:spTree>
    <p:extLst>
      <p:ext uri="{BB962C8B-B14F-4D97-AF65-F5344CB8AC3E}">
        <p14:creationId xmlns:p14="http://schemas.microsoft.com/office/powerpoint/2010/main" val="101077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5E099-57FD-C347-8B2D-A9340030A251}" type="slidenum">
              <a:rPr lang="en-US"/>
              <a:t>44</a:t>
            </a:fld>
            <a:endParaRPr lang="en-US"/>
          </a:p>
        </p:txBody>
      </p:sp>
    </p:spTree>
    <p:extLst>
      <p:ext uri="{BB962C8B-B14F-4D97-AF65-F5344CB8AC3E}">
        <p14:creationId xmlns:p14="http://schemas.microsoft.com/office/powerpoint/2010/main" val="379634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C445-F392-D291-25EB-2A1F6A6D13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38202B-55FF-E147-95F0-BFCA5F696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F55543-825D-523C-F0F3-0A5BEDE2998D}"/>
              </a:ext>
            </a:extLst>
          </p:cNvPr>
          <p:cNvSpPr>
            <a:spLocks noGrp="1"/>
          </p:cNvSpPr>
          <p:nvPr>
            <p:ph type="dt" sz="half" idx="10"/>
          </p:nvPr>
        </p:nvSpPr>
        <p:spPr/>
        <p:txBody>
          <a:bodyPr/>
          <a:lstStyle/>
          <a:p>
            <a:fld id="{BE8D2484-0CB9-9F49-9C62-F21BEBBC5C59}" type="datetime1">
              <a:t>7/23/23</a:t>
            </a:fld>
            <a:endParaRPr lang="en-US"/>
          </a:p>
        </p:txBody>
      </p:sp>
      <p:sp>
        <p:nvSpPr>
          <p:cNvPr id="5" name="Footer Placeholder 4">
            <a:extLst>
              <a:ext uri="{FF2B5EF4-FFF2-40B4-BE49-F238E27FC236}">
                <a16:creationId xmlns:a16="http://schemas.microsoft.com/office/drawing/2014/main" id="{4037FCE6-34E1-7079-5F4D-ED9ABEEA2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7E1EA-BA44-7C65-A115-3069FBFC04C1}"/>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236613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F2D8-0354-F8FF-DEFE-A4BDD71FCE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BCF0DA-4706-6A32-2C6C-9187E663CB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0B994-F75D-A9F5-8663-9B43FB7BE9EA}"/>
              </a:ext>
            </a:extLst>
          </p:cNvPr>
          <p:cNvSpPr>
            <a:spLocks noGrp="1"/>
          </p:cNvSpPr>
          <p:nvPr>
            <p:ph type="dt" sz="half" idx="10"/>
          </p:nvPr>
        </p:nvSpPr>
        <p:spPr/>
        <p:txBody>
          <a:bodyPr/>
          <a:lstStyle/>
          <a:p>
            <a:fld id="{F4393498-6FC5-C849-8104-FDB1E5DEB8EC}" type="datetime1">
              <a:t>7/23/23</a:t>
            </a:fld>
            <a:endParaRPr lang="en-US"/>
          </a:p>
        </p:txBody>
      </p:sp>
      <p:sp>
        <p:nvSpPr>
          <p:cNvPr id="5" name="Footer Placeholder 4">
            <a:extLst>
              <a:ext uri="{FF2B5EF4-FFF2-40B4-BE49-F238E27FC236}">
                <a16:creationId xmlns:a16="http://schemas.microsoft.com/office/drawing/2014/main" id="{9A3AF32C-A5BB-D547-A282-ED444E624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D4C19-058B-AB5D-3D53-CF62280CB0F7}"/>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353161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AFA071-D18D-1598-5817-2306C4D592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5692DA-05C7-4FFF-D75C-2A12D1D62A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63D71-2F05-AD71-2BB6-9C0CC5D17E9B}"/>
              </a:ext>
            </a:extLst>
          </p:cNvPr>
          <p:cNvSpPr>
            <a:spLocks noGrp="1"/>
          </p:cNvSpPr>
          <p:nvPr>
            <p:ph type="dt" sz="half" idx="10"/>
          </p:nvPr>
        </p:nvSpPr>
        <p:spPr/>
        <p:txBody>
          <a:bodyPr/>
          <a:lstStyle/>
          <a:p>
            <a:fld id="{3AA671BF-F695-2F4E-9F83-67F8F721F90A}" type="datetime1">
              <a:t>7/23/23</a:t>
            </a:fld>
            <a:endParaRPr lang="en-US"/>
          </a:p>
        </p:txBody>
      </p:sp>
      <p:sp>
        <p:nvSpPr>
          <p:cNvPr id="5" name="Footer Placeholder 4">
            <a:extLst>
              <a:ext uri="{FF2B5EF4-FFF2-40B4-BE49-F238E27FC236}">
                <a16:creationId xmlns:a16="http://schemas.microsoft.com/office/drawing/2014/main" id="{072B107C-A4FA-8A03-A7B4-AECC52940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568AF-9EB0-8F3C-76E2-68EC399397AB}"/>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305410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C2A2-86D9-7A49-178A-0F55A39E5E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B5F8E2-394C-2DA9-4CE2-6457E6C1AD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7D6A6-EAD5-029F-B506-5E296A056442}"/>
              </a:ext>
            </a:extLst>
          </p:cNvPr>
          <p:cNvSpPr>
            <a:spLocks noGrp="1"/>
          </p:cNvSpPr>
          <p:nvPr>
            <p:ph type="dt" sz="half" idx="10"/>
          </p:nvPr>
        </p:nvSpPr>
        <p:spPr/>
        <p:txBody>
          <a:bodyPr/>
          <a:lstStyle/>
          <a:p>
            <a:fld id="{CCA87C5D-3672-4F4A-838F-0D2B7CA9E2E9}" type="datetime1">
              <a:t>7/23/23</a:t>
            </a:fld>
            <a:endParaRPr lang="en-US"/>
          </a:p>
        </p:txBody>
      </p:sp>
      <p:sp>
        <p:nvSpPr>
          <p:cNvPr id="5" name="Footer Placeholder 4">
            <a:extLst>
              <a:ext uri="{FF2B5EF4-FFF2-40B4-BE49-F238E27FC236}">
                <a16:creationId xmlns:a16="http://schemas.microsoft.com/office/drawing/2014/main" id="{E2A2A2A0-F5E7-DB45-E38F-DE42150BD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7E3FE-323C-F061-BA7C-C55F7D0E68D9}"/>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4200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1664-591A-1791-B3D6-0D46D26465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6BD6C6-E7CB-AA8E-3E4C-18F65C37B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611CD-5C51-620C-11B1-428E1574E67B}"/>
              </a:ext>
            </a:extLst>
          </p:cNvPr>
          <p:cNvSpPr>
            <a:spLocks noGrp="1"/>
          </p:cNvSpPr>
          <p:nvPr>
            <p:ph type="dt" sz="half" idx="10"/>
          </p:nvPr>
        </p:nvSpPr>
        <p:spPr/>
        <p:txBody>
          <a:bodyPr/>
          <a:lstStyle/>
          <a:p>
            <a:fld id="{3D6CA70F-2840-D645-9F34-12D75B24EE77}" type="datetime1">
              <a:t>7/23/23</a:t>
            </a:fld>
            <a:endParaRPr lang="en-US"/>
          </a:p>
        </p:txBody>
      </p:sp>
      <p:sp>
        <p:nvSpPr>
          <p:cNvPr id="5" name="Footer Placeholder 4">
            <a:extLst>
              <a:ext uri="{FF2B5EF4-FFF2-40B4-BE49-F238E27FC236}">
                <a16:creationId xmlns:a16="http://schemas.microsoft.com/office/drawing/2014/main" id="{45538811-BC30-6476-12A0-835BAE36F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DE288-2E64-43A7-6702-07DF2C06BB5D}"/>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140044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FFA8-2E00-BCF3-04A5-70E1CF779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C5606E-8FF4-414F-77A4-E35F492383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BD8CFB-B72F-BD5E-2EBC-B1D3828BA2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23B75E-1AD5-A263-F436-511B84B5C416}"/>
              </a:ext>
            </a:extLst>
          </p:cNvPr>
          <p:cNvSpPr>
            <a:spLocks noGrp="1"/>
          </p:cNvSpPr>
          <p:nvPr>
            <p:ph type="dt" sz="half" idx="10"/>
          </p:nvPr>
        </p:nvSpPr>
        <p:spPr/>
        <p:txBody>
          <a:bodyPr/>
          <a:lstStyle/>
          <a:p>
            <a:fld id="{7E2FD052-0812-1B46-B568-2AFD265F54AD}" type="datetime1">
              <a:t>7/23/23</a:t>
            </a:fld>
            <a:endParaRPr lang="en-US"/>
          </a:p>
        </p:txBody>
      </p:sp>
      <p:sp>
        <p:nvSpPr>
          <p:cNvPr id="6" name="Footer Placeholder 5">
            <a:extLst>
              <a:ext uri="{FF2B5EF4-FFF2-40B4-BE49-F238E27FC236}">
                <a16:creationId xmlns:a16="http://schemas.microsoft.com/office/drawing/2014/main" id="{85F53AD9-1CE0-593A-CA58-688DEB1EA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D5F05-6823-A808-9BB9-F73BE3627D57}"/>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296453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FAE9-F607-09A6-8C64-4AE7F897B5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7EDB86-C86D-CC4E-E904-4A58B2A133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E7489A-D3CF-01BC-C6A2-38594535E7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0DF29B-DDFC-A299-EF2A-50B2DCB2B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0C95A4-E650-28C4-B080-E00A62ABDA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309732-90A0-B0FA-B8A3-6FC9657A51C1}"/>
              </a:ext>
            </a:extLst>
          </p:cNvPr>
          <p:cNvSpPr>
            <a:spLocks noGrp="1"/>
          </p:cNvSpPr>
          <p:nvPr>
            <p:ph type="dt" sz="half" idx="10"/>
          </p:nvPr>
        </p:nvSpPr>
        <p:spPr/>
        <p:txBody>
          <a:bodyPr/>
          <a:lstStyle/>
          <a:p>
            <a:fld id="{ED6A7F52-9CB5-BA4F-9A44-96C80DA0E879}" type="datetime1">
              <a:t>7/23/23</a:t>
            </a:fld>
            <a:endParaRPr lang="en-US"/>
          </a:p>
        </p:txBody>
      </p:sp>
      <p:sp>
        <p:nvSpPr>
          <p:cNvPr id="8" name="Footer Placeholder 7">
            <a:extLst>
              <a:ext uri="{FF2B5EF4-FFF2-40B4-BE49-F238E27FC236}">
                <a16:creationId xmlns:a16="http://schemas.microsoft.com/office/drawing/2014/main" id="{0D43BABB-DAE3-A2DF-6320-6DF13C2E15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E5E40B-815A-9E56-F7B2-6E80B8595947}"/>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373036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EEEC-1720-9658-AFEA-4650F4C5A1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F57CD9-97FD-AD33-E891-1EE34DAAB0BA}"/>
              </a:ext>
            </a:extLst>
          </p:cNvPr>
          <p:cNvSpPr>
            <a:spLocks noGrp="1"/>
          </p:cNvSpPr>
          <p:nvPr>
            <p:ph type="dt" sz="half" idx="10"/>
          </p:nvPr>
        </p:nvSpPr>
        <p:spPr/>
        <p:txBody>
          <a:bodyPr/>
          <a:lstStyle/>
          <a:p>
            <a:fld id="{A68C50AC-9297-7149-9CEC-01E08842692F}" type="datetime1">
              <a:t>7/23/23</a:t>
            </a:fld>
            <a:endParaRPr lang="en-US"/>
          </a:p>
        </p:txBody>
      </p:sp>
      <p:sp>
        <p:nvSpPr>
          <p:cNvPr id="4" name="Footer Placeholder 3">
            <a:extLst>
              <a:ext uri="{FF2B5EF4-FFF2-40B4-BE49-F238E27FC236}">
                <a16:creationId xmlns:a16="http://schemas.microsoft.com/office/drawing/2014/main" id="{956F0488-38BA-6D87-E985-B40CE8E2BB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84B3C6-003C-8C83-7B00-1D4AEF43872A}"/>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190076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9AEEB3-0D14-62F5-D0B2-FEE908CDDE61}"/>
              </a:ext>
            </a:extLst>
          </p:cNvPr>
          <p:cNvSpPr>
            <a:spLocks noGrp="1"/>
          </p:cNvSpPr>
          <p:nvPr>
            <p:ph type="dt" sz="half" idx="10"/>
          </p:nvPr>
        </p:nvSpPr>
        <p:spPr/>
        <p:txBody>
          <a:bodyPr/>
          <a:lstStyle/>
          <a:p>
            <a:fld id="{1B640C0B-0680-2F4E-A197-15E98E2C0BC9}" type="datetime1">
              <a:t>7/23/23</a:t>
            </a:fld>
            <a:endParaRPr lang="en-US"/>
          </a:p>
        </p:txBody>
      </p:sp>
      <p:sp>
        <p:nvSpPr>
          <p:cNvPr id="3" name="Footer Placeholder 2">
            <a:extLst>
              <a:ext uri="{FF2B5EF4-FFF2-40B4-BE49-F238E27FC236}">
                <a16:creationId xmlns:a16="http://schemas.microsoft.com/office/drawing/2014/main" id="{7F2D0ABE-2F0E-04BC-24BC-E8DC9E19D7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3A0D83-ED59-9C6E-24E3-E1894B62FA35}"/>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129647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7C9B-D40B-40D3-9461-A451340CD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1BF84B-8B4C-AA67-DD06-564275E7D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FC76E5-0250-1354-AEF9-C92F73382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BC4A0-B01E-37A6-00C5-E79D0958F8A7}"/>
              </a:ext>
            </a:extLst>
          </p:cNvPr>
          <p:cNvSpPr>
            <a:spLocks noGrp="1"/>
          </p:cNvSpPr>
          <p:nvPr>
            <p:ph type="dt" sz="half" idx="10"/>
          </p:nvPr>
        </p:nvSpPr>
        <p:spPr/>
        <p:txBody>
          <a:bodyPr/>
          <a:lstStyle/>
          <a:p>
            <a:fld id="{CB643506-2390-5840-8D70-7A753D7F9C0B}" type="datetime1">
              <a:t>7/23/23</a:t>
            </a:fld>
            <a:endParaRPr lang="en-US"/>
          </a:p>
        </p:txBody>
      </p:sp>
      <p:sp>
        <p:nvSpPr>
          <p:cNvPr id="6" name="Footer Placeholder 5">
            <a:extLst>
              <a:ext uri="{FF2B5EF4-FFF2-40B4-BE49-F238E27FC236}">
                <a16:creationId xmlns:a16="http://schemas.microsoft.com/office/drawing/2014/main" id="{8CC430CB-9ABA-FCAD-DC2F-60686812F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A5790-7DCD-AE01-C6A2-0FCAE0F3EEF9}"/>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349580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B070-A117-3E9C-706C-3BEB62F42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140D6-262B-5083-37E6-5F64C708D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3744EFF-1588-6DCB-3387-4BF2649D2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CBD95-63DF-C6E8-7AD2-65F6620D9ED3}"/>
              </a:ext>
            </a:extLst>
          </p:cNvPr>
          <p:cNvSpPr>
            <a:spLocks noGrp="1"/>
          </p:cNvSpPr>
          <p:nvPr>
            <p:ph type="dt" sz="half" idx="10"/>
          </p:nvPr>
        </p:nvSpPr>
        <p:spPr/>
        <p:txBody>
          <a:bodyPr/>
          <a:lstStyle/>
          <a:p>
            <a:fld id="{6B6DF9CD-DC8D-D549-B701-82E651A65F7C}" type="datetime1">
              <a:t>7/23/23</a:t>
            </a:fld>
            <a:endParaRPr lang="en-US"/>
          </a:p>
        </p:txBody>
      </p:sp>
      <p:sp>
        <p:nvSpPr>
          <p:cNvPr id="6" name="Footer Placeholder 5">
            <a:extLst>
              <a:ext uri="{FF2B5EF4-FFF2-40B4-BE49-F238E27FC236}">
                <a16:creationId xmlns:a16="http://schemas.microsoft.com/office/drawing/2014/main" id="{C8447C3C-ACC9-7882-D46A-18877D1A6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E8B87-8122-DFE8-3B02-6EB99EE21E10}"/>
              </a:ext>
            </a:extLst>
          </p:cNvPr>
          <p:cNvSpPr>
            <a:spLocks noGrp="1"/>
          </p:cNvSpPr>
          <p:nvPr>
            <p:ph type="sldNum" sz="quarter" idx="12"/>
          </p:nvPr>
        </p:nvSpPr>
        <p:spPr/>
        <p:txBody>
          <a:bodyPr/>
          <a:lstStyle/>
          <a:p>
            <a:fld id="{FF5119A0-8AC7-194A-9A93-24EFCAFFAE4A}" type="slidenum">
              <a:t>‹#›</a:t>
            </a:fld>
            <a:endParaRPr lang="en-US"/>
          </a:p>
        </p:txBody>
      </p:sp>
    </p:spTree>
    <p:extLst>
      <p:ext uri="{BB962C8B-B14F-4D97-AF65-F5344CB8AC3E}">
        <p14:creationId xmlns:p14="http://schemas.microsoft.com/office/powerpoint/2010/main" val="28384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FE6BF-79D7-0A2A-3586-2D785B923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C8C0B-036B-7551-2039-88D0996FF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B330F-00A8-57C3-3DDE-B53C9BCD3F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24DF6-6560-B540-BE7D-9E3BA2D6E504}" type="datetime1">
              <a:t>7/23/23</a:t>
            </a:fld>
            <a:endParaRPr lang="en-US"/>
          </a:p>
        </p:txBody>
      </p:sp>
      <p:sp>
        <p:nvSpPr>
          <p:cNvPr id="5" name="Footer Placeholder 4">
            <a:extLst>
              <a:ext uri="{FF2B5EF4-FFF2-40B4-BE49-F238E27FC236}">
                <a16:creationId xmlns:a16="http://schemas.microsoft.com/office/drawing/2014/main" id="{668E9B37-3858-96DE-392F-92AE4355E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19BA2F-B84D-CC4E-0F26-13D450E98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119A0-8AC7-194A-9A93-24EFCAFFAE4A}" type="slidenum">
              <a:t>‹#›</a:t>
            </a:fld>
            <a:endParaRPr lang="en-US"/>
          </a:p>
        </p:txBody>
      </p:sp>
    </p:spTree>
    <p:extLst>
      <p:ext uri="{BB962C8B-B14F-4D97-AF65-F5344CB8AC3E}">
        <p14:creationId xmlns:p14="http://schemas.microsoft.com/office/powerpoint/2010/main" val="144886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i="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ontobee.org/ontology/OccO" TargetMode="External"/><Relationship Id="rId5" Type="http://schemas.openxmlformats.org/officeDocument/2006/relationships/hyperlink" Target="https://github.com/Occupation-Ontology/OccO" TargetMode="Externa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1285-3BDD-A613-BFF4-5746EA68EB7F}"/>
              </a:ext>
            </a:extLst>
          </p:cNvPr>
          <p:cNvSpPr>
            <a:spLocks noGrp="1"/>
          </p:cNvSpPr>
          <p:nvPr>
            <p:ph type="ctrTitle"/>
          </p:nvPr>
        </p:nvSpPr>
        <p:spPr>
          <a:xfrm>
            <a:off x="756957" y="1678589"/>
            <a:ext cx="10678086" cy="1170417"/>
          </a:xfrm>
        </p:spPr>
        <p:txBody>
          <a:bodyPr>
            <a:normAutofit fontScale="90000"/>
          </a:bodyPr>
          <a:lstStyle/>
          <a:p>
            <a:pPr>
              <a:lnSpc>
                <a:spcPct val="100000"/>
              </a:lnSpc>
            </a:pPr>
            <a:r>
              <a:rPr lang="en-US"/>
              <a:t>OccO: The Occupation Ontology</a:t>
            </a:r>
            <a:br>
              <a:rPr lang="en-US"/>
            </a:br>
            <a:r>
              <a:rPr lang="en-US" sz="4000"/>
              <a:t>Bridging Occupation Standards</a:t>
            </a:r>
          </a:p>
        </p:txBody>
      </p:sp>
      <p:sp>
        <p:nvSpPr>
          <p:cNvPr id="3" name="Subtitle 2">
            <a:extLst>
              <a:ext uri="{FF2B5EF4-FFF2-40B4-BE49-F238E27FC236}">
                <a16:creationId xmlns:a16="http://schemas.microsoft.com/office/drawing/2014/main" id="{731911BE-E560-F6CA-91D1-E3AC7CC02D56}"/>
              </a:ext>
            </a:extLst>
          </p:cNvPr>
          <p:cNvSpPr>
            <a:spLocks noGrp="1"/>
          </p:cNvSpPr>
          <p:nvPr>
            <p:ph type="subTitle" idx="1"/>
          </p:nvPr>
        </p:nvSpPr>
        <p:spPr>
          <a:xfrm>
            <a:off x="455727" y="3429000"/>
            <a:ext cx="2027807" cy="869085"/>
          </a:xfrm>
        </p:spPr>
        <p:txBody>
          <a:bodyPr>
            <a:normAutofit/>
          </a:bodyPr>
          <a:lstStyle/>
          <a:p>
            <a:r>
              <a:rPr lang="en-US" sz="1800">
                <a:ln w="0"/>
                <a:solidFill>
                  <a:schemeClr val="accent1"/>
                </a:solidFill>
                <a:effectLst>
                  <a:outerShdw blurRad="38100" dist="25400" dir="5400000" algn="ctr" rotWithShape="0">
                    <a:srgbClr val="6E747A">
                      <a:alpha val="43000"/>
                    </a:srgbClr>
                  </a:outerShdw>
                </a:effectLst>
              </a:rPr>
              <a:t>John Beverley </a:t>
            </a:r>
            <a:br>
              <a:rPr lang="en-US" sz="1800">
                <a:ln w="0"/>
                <a:solidFill>
                  <a:schemeClr val="accent1"/>
                </a:solidFill>
                <a:effectLst>
                  <a:outerShdw blurRad="38100" dist="25400" dir="5400000" algn="ctr" rotWithShape="0">
                    <a:srgbClr val="6E747A">
                      <a:alpha val="43000"/>
                    </a:srgbClr>
                  </a:outerShdw>
                </a:effectLst>
              </a:rPr>
            </a:br>
            <a:r>
              <a:rPr lang="en-US" sz="1800" i="1">
                <a:ln w="0"/>
                <a:solidFill>
                  <a:schemeClr val="accent1"/>
                </a:solidFill>
                <a:effectLst>
                  <a:outerShdw blurRad="38100" dist="25400" dir="5400000" algn="ctr" rotWithShape="0">
                    <a:srgbClr val="6E747A">
                      <a:alpha val="43000"/>
                    </a:srgbClr>
                  </a:outerShdw>
                </a:effectLst>
              </a:rPr>
              <a:t>University at Buffalo</a:t>
            </a:r>
          </a:p>
        </p:txBody>
      </p:sp>
      <p:sp>
        <p:nvSpPr>
          <p:cNvPr id="5" name="TextBox 4">
            <a:extLst>
              <a:ext uri="{FF2B5EF4-FFF2-40B4-BE49-F238E27FC236}">
                <a16:creationId xmlns:a16="http://schemas.microsoft.com/office/drawing/2014/main" id="{3666EA95-0212-6DD6-D4F9-73F8A87D9B60}"/>
              </a:ext>
            </a:extLst>
          </p:cNvPr>
          <p:cNvSpPr txBox="1"/>
          <p:nvPr/>
        </p:nvSpPr>
        <p:spPr>
          <a:xfrm>
            <a:off x="2575422" y="3429000"/>
            <a:ext cx="2027807" cy="1754326"/>
          </a:xfrm>
          <a:prstGeom prst="rect">
            <a:avLst/>
          </a:prstGeom>
          <a:noFill/>
        </p:spPr>
        <p:txBody>
          <a:bodyPr wrap="square">
            <a:spAutoFit/>
          </a:bodyPr>
          <a:lstStyle/>
          <a:p>
            <a:pPr algn="ctr"/>
            <a:r>
              <a:rPr lang="en-US">
                <a:ln w="0"/>
                <a:solidFill>
                  <a:schemeClr val="accent1"/>
                </a:solidFill>
                <a:effectLst>
                  <a:outerShdw blurRad="38100" dist="25400" dir="5400000" algn="ctr" rotWithShape="0">
                    <a:srgbClr val="6E747A">
                      <a:alpha val="43000"/>
                    </a:srgbClr>
                  </a:outerShdw>
                </a:effectLst>
                <a:latin typeface="Garamond" panose="02020404030301010803" pitchFamily="18" charset="0"/>
              </a:rPr>
              <a:t>Matthew Diller</a:t>
            </a:r>
            <a:br>
              <a:rPr lang="en-US">
                <a:ln w="0"/>
                <a:solidFill>
                  <a:schemeClr val="accent1"/>
                </a:solidFill>
                <a:effectLst>
                  <a:outerShdw blurRad="38100" dist="25400" dir="5400000" algn="ctr" rotWithShape="0">
                    <a:srgbClr val="6E747A">
                      <a:alpha val="43000"/>
                    </a:srgbClr>
                  </a:outerShdw>
                </a:effectLst>
                <a:latin typeface="Garamond" panose="02020404030301010803" pitchFamily="18" charset="0"/>
              </a:rPr>
            </a:br>
            <a:r>
              <a:rPr lang="en-US">
                <a:ln w="0"/>
                <a:solidFill>
                  <a:schemeClr val="accent1"/>
                </a:solidFill>
                <a:effectLst>
                  <a:outerShdw blurRad="38100" dist="25400" dir="5400000" algn="ctr" rotWithShape="0">
                    <a:srgbClr val="6E747A">
                      <a:alpha val="43000"/>
                    </a:srgbClr>
                  </a:outerShdw>
                </a:effectLst>
                <a:latin typeface="Garamond" panose="02020404030301010803" pitchFamily="18" charset="0"/>
              </a:rPr>
              <a:t>William D. Duncan </a:t>
            </a:r>
            <a:br>
              <a:rPr lang="en-US">
                <a:ln w="0"/>
                <a:solidFill>
                  <a:schemeClr val="accent1"/>
                </a:solidFill>
                <a:effectLst>
                  <a:outerShdw blurRad="38100" dist="25400" dir="5400000" algn="ctr" rotWithShape="0">
                    <a:srgbClr val="6E747A">
                      <a:alpha val="43000"/>
                    </a:srgbClr>
                  </a:outerShdw>
                </a:effectLst>
                <a:latin typeface="Garamond" panose="02020404030301010803" pitchFamily="18" charset="0"/>
              </a:rPr>
            </a:br>
            <a:r>
              <a:rPr lang="en-US">
                <a:ln w="0"/>
                <a:solidFill>
                  <a:schemeClr val="accent1"/>
                </a:solidFill>
                <a:effectLst>
                  <a:outerShdw blurRad="38100" dist="25400" dir="5400000" algn="ctr" rotWithShape="0">
                    <a:srgbClr val="6E747A">
                      <a:alpha val="43000"/>
                    </a:srgbClr>
                  </a:outerShdw>
                </a:effectLst>
                <a:latin typeface="Garamond" panose="02020404030301010803" pitchFamily="18" charset="0"/>
              </a:rPr>
              <a:t>William R. Hogan</a:t>
            </a:r>
            <a:br>
              <a:rPr lang="en-US">
                <a:ln w="0"/>
                <a:solidFill>
                  <a:schemeClr val="accent1"/>
                </a:solidFill>
                <a:effectLst>
                  <a:outerShdw blurRad="38100" dist="25400" dir="5400000" algn="ctr" rotWithShape="0">
                    <a:srgbClr val="6E747A">
                      <a:alpha val="43000"/>
                    </a:srgbClr>
                  </a:outerShdw>
                </a:effectLst>
                <a:latin typeface="Garamond" panose="02020404030301010803" pitchFamily="18" charset="0"/>
              </a:rPr>
            </a:br>
            <a:r>
              <a:rPr lang="en-US" i="1">
                <a:ln w="0"/>
                <a:solidFill>
                  <a:schemeClr val="accent1"/>
                </a:solidFill>
                <a:effectLst>
                  <a:outerShdw blurRad="38100" dist="25400" dir="5400000" algn="ctr" rotWithShape="0">
                    <a:srgbClr val="6E747A">
                      <a:alpha val="43000"/>
                    </a:srgbClr>
                  </a:outerShdw>
                </a:effectLst>
                <a:latin typeface="Garamond" panose="02020404030301010803" pitchFamily="18" charset="0"/>
              </a:rPr>
              <a:t>University of Florida</a:t>
            </a:r>
          </a:p>
          <a:p>
            <a:pPr algn="l"/>
            <a:endParaRPr lang="en-US" i="1">
              <a:ln w="0"/>
              <a:solidFill>
                <a:schemeClr val="accent1"/>
              </a:solidFill>
              <a:effectLst>
                <a:outerShdw blurRad="38100" dist="25400" dir="5400000" algn="ctr" rotWithShape="0">
                  <a:srgbClr val="6E747A">
                    <a:alpha val="43000"/>
                  </a:srgbClr>
                </a:outerShdw>
              </a:effectLst>
              <a:latin typeface="Garamond" panose="02020404030301010803" pitchFamily="18" charset="0"/>
            </a:endParaRPr>
          </a:p>
          <a:p>
            <a:pPr algn="l"/>
            <a:endParaRPr lang="en-US">
              <a:ln w="0"/>
              <a:solidFill>
                <a:schemeClr val="accent1"/>
              </a:solidFill>
              <a:effectLst>
                <a:outerShdw blurRad="38100" dist="25400" dir="5400000" algn="ctr" rotWithShape="0">
                  <a:srgbClr val="6E747A">
                    <a:alpha val="43000"/>
                  </a:srgbClr>
                </a:outerShdw>
              </a:effectLst>
              <a:latin typeface="Garamond" panose="02020404030301010803" pitchFamily="18" charset="0"/>
            </a:endParaRPr>
          </a:p>
        </p:txBody>
      </p:sp>
      <p:sp>
        <p:nvSpPr>
          <p:cNvPr id="6" name="TextBox 5">
            <a:extLst>
              <a:ext uri="{FF2B5EF4-FFF2-40B4-BE49-F238E27FC236}">
                <a16:creationId xmlns:a16="http://schemas.microsoft.com/office/drawing/2014/main" id="{F8A86B62-B0D3-2884-9120-488E95A43885}"/>
              </a:ext>
            </a:extLst>
          </p:cNvPr>
          <p:cNvSpPr txBox="1"/>
          <p:nvPr/>
        </p:nvSpPr>
        <p:spPr>
          <a:xfrm>
            <a:off x="6946853" y="3441469"/>
            <a:ext cx="2436668" cy="923330"/>
          </a:xfrm>
          <a:prstGeom prst="rect">
            <a:avLst/>
          </a:prstGeom>
          <a:noFill/>
        </p:spPr>
        <p:txBody>
          <a:bodyPr wrap="square">
            <a:spAutoFit/>
          </a:bodyPr>
          <a:lstStyle/>
          <a:p>
            <a:pPr algn="ctr"/>
            <a:r>
              <a:rPr lang="en-US" sz="1800">
                <a:ln w="0"/>
                <a:solidFill>
                  <a:schemeClr val="accent1"/>
                </a:solidFill>
                <a:effectLst>
                  <a:outerShdw blurRad="38100" dist="25400" dir="5400000" algn="ctr" rotWithShape="0">
                    <a:srgbClr val="6E747A">
                      <a:alpha val="43000"/>
                    </a:srgbClr>
                  </a:outerShdw>
                </a:effectLst>
                <a:latin typeface="Garamond" panose="02020404030301010803" pitchFamily="18" charset="0"/>
              </a:rPr>
              <a:t>John Judkins</a:t>
            </a:r>
            <a:br>
              <a:rPr lang="en-US" sz="1800">
                <a:ln w="0"/>
                <a:solidFill>
                  <a:schemeClr val="accent1"/>
                </a:solidFill>
                <a:effectLst>
                  <a:outerShdw blurRad="38100" dist="25400" dir="5400000" algn="ctr" rotWithShape="0">
                    <a:srgbClr val="6E747A">
                      <a:alpha val="43000"/>
                    </a:srgbClr>
                  </a:outerShdw>
                </a:effectLst>
                <a:latin typeface="Garamond" panose="02020404030301010803" pitchFamily="18" charset="0"/>
              </a:rPr>
            </a:br>
            <a:r>
              <a:rPr lang="en-US" sz="1800">
                <a:ln w="0"/>
                <a:solidFill>
                  <a:schemeClr val="accent1"/>
                </a:solidFill>
                <a:effectLst>
                  <a:outerShdw blurRad="38100" dist="25400" dir="5400000" algn="ctr" rotWithShape="0">
                    <a:srgbClr val="6E747A">
                      <a:alpha val="43000"/>
                    </a:srgbClr>
                  </a:outerShdw>
                </a:effectLst>
                <a:latin typeface="Garamond" panose="02020404030301010803" pitchFamily="18" charset="0"/>
              </a:rPr>
              <a:t>Jie Zheng</a:t>
            </a:r>
            <a:br>
              <a:rPr lang="en-US" sz="1800">
                <a:ln w="0"/>
                <a:solidFill>
                  <a:schemeClr val="accent1"/>
                </a:solidFill>
                <a:effectLst>
                  <a:outerShdw blurRad="38100" dist="25400" dir="5400000" algn="ctr" rotWithShape="0">
                    <a:srgbClr val="6E747A">
                      <a:alpha val="43000"/>
                    </a:srgbClr>
                  </a:outerShdw>
                </a:effectLst>
                <a:latin typeface="Garamond" panose="02020404030301010803" pitchFamily="18" charset="0"/>
              </a:rPr>
            </a:br>
            <a:r>
              <a:rPr lang="en-US" sz="1800" i="1">
                <a:ln w="0"/>
                <a:solidFill>
                  <a:schemeClr val="accent1"/>
                </a:solidFill>
                <a:effectLst>
                  <a:outerShdw blurRad="38100" dist="25400" dir="5400000" algn="ctr" rotWithShape="0">
                    <a:srgbClr val="6E747A">
                      <a:alpha val="43000"/>
                    </a:srgbClr>
                  </a:outerShdw>
                </a:effectLst>
                <a:latin typeface="Garamond" panose="02020404030301010803" pitchFamily="18" charset="0"/>
              </a:rPr>
              <a:t>University of Pennsylvania </a:t>
            </a:r>
            <a:endParaRPr lang="en-US">
              <a:latin typeface="Garamond" panose="02020404030301010803" pitchFamily="18" charset="0"/>
            </a:endParaRPr>
          </a:p>
        </p:txBody>
      </p:sp>
      <p:sp>
        <p:nvSpPr>
          <p:cNvPr id="8" name="TextBox 7">
            <a:extLst>
              <a:ext uri="{FF2B5EF4-FFF2-40B4-BE49-F238E27FC236}">
                <a16:creationId xmlns:a16="http://schemas.microsoft.com/office/drawing/2014/main" id="{A45AAF36-A977-BAC1-FD81-BC823EB3E36A}"/>
              </a:ext>
            </a:extLst>
          </p:cNvPr>
          <p:cNvSpPr txBox="1"/>
          <p:nvPr/>
        </p:nvSpPr>
        <p:spPr>
          <a:xfrm>
            <a:off x="9383521" y="3429000"/>
            <a:ext cx="2352752" cy="923330"/>
          </a:xfrm>
          <a:prstGeom prst="rect">
            <a:avLst/>
          </a:prstGeom>
          <a:noFill/>
        </p:spPr>
        <p:txBody>
          <a:bodyPr wrap="square">
            <a:spAutoFit/>
          </a:bodyPr>
          <a:lstStyle/>
          <a:p>
            <a:pPr algn="ctr"/>
            <a:r>
              <a:rPr lang="en-US">
                <a:ln w="0"/>
                <a:solidFill>
                  <a:schemeClr val="accent1"/>
                </a:solidFill>
                <a:effectLst>
                  <a:outerShdw blurRad="38100" dist="25400" dir="5400000" algn="ctr" rotWithShape="0">
                    <a:srgbClr val="6E747A">
                      <a:alpha val="43000"/>
                    </a:srgbClr>
                  </a:outerShdw>
                </a:effectLst>
                <a:latin typeface="Garamond" panose="02020404030301010803" pitchFamily="18" charset="0"/>
              </a:rPr>
              <a:t>Robin McGill</a:t>
            </a:r>
            <a:br>
              <a:rPr lang="en-US">
                <a:ln w="0"/>
                <a:solidFill>
                  <a:schemeClr val="accent1"/>
                </a:solidFill>
                <a:effectLst>
                  <a:outerShdw blurRad="38100" dist="25400" dir="5400000" algn="ctr" rotWithShape="0">
                    <a:srgbClr val="6E747A">
                      <a:alpha val="43000"/>
                    </a:srgbClr>
                  </a:outerShdw>
                </a:effectLst>
                <a:latin typeface="Garamond" panose="02020404030301010803" pitchFamily="18" charset="0"/>
              </a:rPr>
            </a:br>
            <a:r>
              <a:rPr lang="en-US" i="1">
                <a:ln w="0"/>
                <a:solidFill>
                  <a:schemeClr val="accent1"/>
                </a:solidFill>
                <a:effectLst>
                  <a:outerShdw blurRad="38100" dist="25400" dir="5400000" algn="ctr" rotWithShape="0">
                    <a:srgbClr val="6E747A">
                      <a:alpha val="43000"/>
                    </a:srgbClr>
                  </a:outerShdw>
                </a:effectLst>
                <a:latin typeface="Garamond" panose="02020404030301010803" pitchFamily="18" charset="0"/>
              </a:rPr>
              <a:t>Alabama Commission on </a:t>
            </a:r>
          </a:p>
          <a:p>
            <a:pPr algn="ctr"/>
            <a:r>
              <a:rPr lang="en-US" i="1">
                <a:ln w="0"/>
                <a:solidFill>
                  <a:schemeClr val="accent1"/>
                </a:solidFill>
                <a:effectLst>
                  <a:outerShdw blurRad="38100" dist="25400" dir="5400000" algn="ctr" rotWithShape="0">
                    <a:srgbClr val="6E747A">
                      <a:alpha val="43000"/>
                    </a:srgbClr>
                  </a:outerShdw>
                </a:effectLst>
                <a:latin typeface="Garamond" panose="02020404030301010803" pitchFamily="18" charset="0"/>
              </a:rPr>
              <a:t>Higher Education</a:t>
            </a:r>
          </a:p>
        </p:txBody>
      </p:sp>
      <p:sp>
        <p:nvSpPr>
          <p:cNvPr id="10" name="TextBox 9">
            <a:extLst>
              <a:ext uri="{FF2B5EF4-FFF2-40B4-BE49-F238E27FC236}">
                <a16:creationId xmlns:a16="http://schemas.microsoft.com/office/drawing/2014/main" id="{24BF0A1C-961F-EB04-8D93-63D7A2812C82}"/>
              </a:ext>
            </a:extLst>
          </p:cNvPr>
          <p:cNvSpPr txBox="1"/>
          <p:nvPr/>
        </p:nvSpPr>
        <p:spPr>
          <a:xfrm>
            <a:off x="4603229" y="3429000"/>
            <a:ext cx="2436668" cy="923330"/>
          </a:xfrm>
          <a:prstGeom prst="rect">
            <a:avLst/>
          </a:prstGeom>
          <a:noFill/>
        </p:spPr>
        <p:txBody>
          <a:bodyPr wrap="square">
            <a:spAutoFit/>
          </a:bodyPr>
          <a:lstStyle/>
          <a:p>
            <a:pPr algn="ctr"/>
            <a:r>
              <a:rPr lang="en-US" sz="1800">
                <a:ln w="0"/>
                <a:solidFill>
                  <a:schemeClr val="accent1"/>
                </a:solidFill>
                <a:effectLst>
                  <a:outerShdw blurRad="38100" dist="25400" dir="5400000" algn="ctr" rotWithShape="0">
                    <a:srgbClr val="6E747A">
                      <a:alpha val="43000"/>
                    </a:srgbClr>
                  </a:outerShdw>
                </a:effectLst>
                <a:latin typeface="Garamond" panose="02020404030301010803" pitchFamily="18" charset="0"/>
              </a:rPr>
              <a:t>Sam Smith</a:t>
            </a:r>
            <a:br>
              <a:rPr lang="en-US" sz="1800">
                <a:ln w="0"/>
                <a:solidFill>
                  <a:schemeClr val="accent1"/>
                </a:solidFill>
                <a:effectLst>
                  <a:outerShdw blurRad="38100" dist="25400" dir="5400000" algn="ctr" rotWithShape="0">
                    <a:srgbClr val="6E747A">
                      <a:alpha val="43000"/>
                    </a:srgbClr>
                  </a:outerShdw>
                </a:effectLst>
                <a:latin typeface="Garamond" panose="02020404030301010803" pitchFamily="18" charset="0"/>
              </a:rPr>
            </a:br>
            <a:r>
              <a:rPr lang="en-US" sz="1800">
                <a:ln w="0"/>
                <a:solidFill>
                  <a:schemeClr val="accent1"/>
                </a:solidFill>
                <a:effectLst>
                  <a:outerShdw blurRad="38100" dist="25400" dir="5400000" algn="ctr" rotWithShape="0">
                    <a:srgbClr val="6E747A">
                      <a:alpha val="43000"/>
                    </a:srgbClr>
                  </a:outerShdw>
                </a:effectLst>
                <a:latin typeface="Garamond" panose="02020404030301010803" pitchFamily="18" charset="0"/>
              </a:rPr>
              <a:t>Yongqun “Oliver” He</a:t>
            </a:r>
            <a:br>
              <a:rPr lang="en-US" sz="1800">
                <a:ln w="0"/>
                <a:solidFill>
                  <a:schemeClr val="accent1"/>
                </a:solidFill>
                <a:effectLst>
                  <a:outerShdw blurRad="38100" dist="25400" dir="5400000" algn="ctr" rotWithShape="0">
                    <a:srgbClr val="6E747A">
                      <a:alpha val="43000"/>
                    </a:srgbClr>
                  </a:outerShdw>
                </a:effectLst>
                <a:latin typeface="Garamond" panose="02020404030301010803" pitchFamily="18" charset="0"/>
              </a:rPr>
            </a:br>
            <a:r>
              <a:rPr lang="en-US" sz="1800" i="1">
                <a:ln w="0"/>
                <a:solidFill>
                  <a:schemeClr val="accent1"/>
                </a:solidFill>
                <a:effectLst>
                  <a:outerShdw blurRad="38100" dist="25400" dir="5400000" algn="ctr" rotWithShape="0">
                    <a:srgbClr val="6E747A">
                      <a:alpha val="43000"/>
                    </a:srgbClr>
                  </a:outerShdw>
                </a:effectLst>
                <a:latin typeface="Garamond" panose="02020404030301010803" pitchFamily="18" charset="0"/>
              </a:rPr>
              <a:t>University of Michigan </a:t>
            </a:r>
            <a:endParaRPr lang="en-US">
              <a:latin typeface="Garamond" panose="02020404030301010803" pitchFamily="18" charset="0"/>
            </a:endParaRPr>
          </a:p>
        </p:txBody>
      </p:sp>
    </p:spTree>
    <p:extLst>
      <p:ext uri="{BB962C8B-B14F-4D97-AF65-F5344CB8AC3E}">
        <p14:creationId xmlns:p14="http://schemas.microsoft.com/office/powerpoint/2010/main" val="194069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NLP-Driven Crosswalks</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0515600" cy="4912059"/>
          </a:xfrm>
        </p:spPr>
        <p:txBody>
          <a:bodyPr/>
          <a:lstStyle/>
          <a:p>
            <a:r>
              <a:rPr lang="en-US"/>
              <a:t>The results of this technical report are </a:t>
            </a:r>
            <a:r>
              <a:rPr lang="en-US" i="1"/>
              <a:t>state of the art</a:t>
            </a:r>
            <a:r>
              <a:rPr lang="en-US"/>
              <a:t>. </a:t>
            </a:r>
          </a:p>
          <a:p>
            <a:endParaRPr lang="en-US"/>
          </a:p>
          <a:p>
            <a:r>
              <a:rPr lang="en-US"/>
              <a:t>And reveal that while NLP-driven strategies mitigate some traditional crosswalk limitations:</a:t>
            </a:r>
          </a:p>
          <a:p>
            <a:pPr marL="0" indent="0">
              <a:buNone/>
            </a:pPr>
            <a:endParaRPr lang="en-US"/>
          </a:p>
          <a:p>
            <a:pPr marL="914400" lvl="2" indent="0">
              <a:buNone/>
            </a:pPr>
            <a:r>
              <a:rPr lang="en-US" sz="2800"/>
              <a:t>Loss of granularity across standards </a:t>
            </a:r>
          </a:p>
          <a:p>
            <a:pPr marL="914400" lvl="2" indent="0">
              <a:buNone/>
            </a:pPr>
            <a:r>
              <a:rPr lang="en-US" sz="2800"/>
              <a:t>Outdated after updates</a:t>
            </a:r>
            <a:br>
              <a:rPr lang="en-US" sz="2800"/>
            </a:br>
            <a:r>
              <a:rPr lang="en-US" sz="2800"/>
              <a:t>Involve significant manual curation</a:t>
            </a:r>
          </a:p>
          <a:p>
            <a:pPr marL="914400" lvl="2" indent="0">
              <a:buNone/>
            </a:pPr>
            <a:r>
              <a:rPr lang="en-US" sz="2800"/>
              <a:t>Incomplete across standards</a:t>
            </a:r>
          </a:p>
          <a:p>
            <a:pPr marL="0" indent="0">
              <a:buNone/>
            </a:pPr>
            <a:endParaRPr lang="en-US"/>
          </a:p>
          <a:p>
            <a:endParaRPr lang="en-US"/>
          </a:p>
        </p:txBody>
      </p:sp>
      <p:sp>
        <p:nvSpPr>
          <p:cNvPr id="10" name="Slide Number Placeholder 9">
            <a:extLst>
              <a:ext uri="{FF2B5EF4-FFF2-40B4-BE49-F238E27FC236}">
                <a16:creationId xmlns:a16="http://schemas.microsoft.com/office/drawing/2014/main" id="{4F004DEE-C0AD-6FB4-7870-FD07A385D8DE}"/>
              </a:ext>
            </a:extLst>
          </p:cNvPr>
          <p:cNvSpPr>
            <a:spLocks noGrp="1"/>
          </p:cNvSpPr>
          <p:nvPr>
            <p:ph type="sldNum" sz="quarter" idx="12"/>
          </p:nvPr>
        </p:nvSpPr>
        <p:spPr/>
        <p:txBody>
          <a:bodyPr/>
          <a:lstStyle/>
          <a:p>
            <a:fld id="{FF5119A0-8AC7-194A-9A93-24EFCAFFAE4A}" type="slidenum">
              <a:rPr lang="en-US"/>
              <a:t>10</a:t>
            </a:fld>
            <a:endParaRPr lang="en-US"/>
          </a:p>
        </p:txBody>
      </p:sp>
    </p:spTree>
    <p:extLst>
      <p:ext uri="{BB962C8B-B14F-4D97-AF65-F5344CB8AC3E}">
        <p14:creationId xmlns:p14="http://schemas.microsoft.com/office/powerpoint/2010/main" val="218609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NLP-Driven Crosswalks</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0515600" cy="4912059"/>
          </a:xfrm>
        </p:spPr>
        <p:txBody>
          <a:bodyPr/>
          <a:lstStyle/>
          <a:p>
            <a:r>
              <a:rPr lang="en-US"/>
              <a:t>The results of this technical report are </a:t>
            </a:r>
            <a:r>
              <a:rPr lang="en-US" i="1"/>
              <a:t>state of the art</a:t>
            </a:r>
            <a:r>
              <a:rPr lang="en-US"/>
              <a:t>. </a:t>
            </a:r>
          </a:p>
          <a:p>
            <a:endParaRPr lang="en-US"/>
          </a:p>
          <a:p>
            <a:r>
              <a:rPr lang="en-US"/>
              <a:t>And reveal that while NLP-driven strategies </a:t>
            </a:r>
            <a:r>
              <a:rPr lang="en-US">
                <a:solidFill>
                  <a:schemeClr val="accent6">
                    <a:lumMod val="75000"/>
                  </a:schemeClr>
                </a:solidFill>
              </a:rPr>
              <a:t>mitigate some traditional crosswalk limitations</a:t>
            </a:r>
            <a:r>
              <a:rPr lang="en-US"/>
              <a:t>:</a:t>
            </a:r>
          </a:p>
          <a:p>
            <a:pPr marL="0" indent="0">
              <a:buNone/>
            </a:pPr>
            <a:endParaRPr lang="en-US"/>
          </a:p>
          <a:p>
            <a:pPr marL="914400" lvl="2" indent="0">
              <a:buNone/>
            </a:pPr>
            <a:r>
              <a:rPr lang="en-US" sz="2800"/>
              <a:t>Loss of granularity across standards </a:t>
            </a:r>
          </a:p>
          <a:p>
            <a:pPr marL="914400" lvl="2" indent="0">
              <a:buNone/>
            </a:pPr>
            <a:r>
              <a:rPr lang="en-US" sz="2800"/>
              <a:t>Outdated after updates</a:t>
            </a:r>
            <a:br>
              <a:rPr lang="en-US" sz="2800"/>
            </a:br>
            <a:r>
              <a:rPr lang="en-US" sz="2800"/>
              <a:t>Involve significant manual curation</a:t>
            </a:r>
          </a:p>
          <a:p>
            <a:pPr marL="914400" lvl="2" indent="0">
              <a:buNone/>
            </a:pPr>
            <a:r>
              <a:rPr lang="en-US" sz="2800"/>
              <a:t>Incomplete across standards</a:t>
            </a:r>
          </a:p>
          <a:p>
            <a:pPr marL="0" indent="0">
              <a:buNone/>
            </a:pPr>
            <a:endParaRPr lang="en-US"/>
          </a:p>
          <a:p>
            <a:endParaRPr lang="en-US"/>
          </a:p>
        </p:txBody>
      </p:sp>
      <p:pic>
        <p:nvPicPr>
          <p:cNvPr id="5" name="Graphic 4" descr="Checkmark with solid fill">
            <a:extLst>
              <a:ext uri="{FF2B5EF4-FFF2-40B4-BE49-F238E27FC236}">
                <a16:creationId xmlns:a16="http://schemas.microsoft.com/office/drawing/2014/main" id="{1ABF7A68-C3DA-BD25-E1DC-D5C431AE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3123" y="4100362"/>
            <a:ext cx="584733" cy="584733"/>
          </a:xfrm>
          <a:prstGeom prst="rect">
            <a:avLst/>
          </a:prstGeom>
        </p:spPr>
      </p:pic>
      <p:pic>
        <p:nvPicPr>
          <p:cNvPr id="8" name="Graphic 7" descr="Checkmark with solid fill">
            <a:extLst>
              <a:ext uri="{FF2B5EF4-FFF2-40B4-BE49-F238E27FC236}">
                <a16:creationId xmlns:a16="http://schemas.microsoft.com/office/drawing/2014/main" id="{70ABEBD7-6C97-28C1-AF7F-56C24CECE0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3120" y="4493284"/>
            <a:ext cx="584733" cy="584733"/>
          </a:xfrm>
          <a:prstGeom prst="rect">
            <a:avLst/>
          </a:prstGeom>
        </p:spPr>
      </p:pic>
      <p:sp>
        <p:nvSpPr>
          <p:cNvPr id="4" name="TextBox 3">
            <a:extLst>
              <a:ext uri="{FF2B5EF4-FFF2-40B4-BE49-F238E27FC236}">
                <a16:creationId xmlns:a16="http://schemas.microsoft.com/office/drawing/2014/main" id="{95252E4F-F393-A1EC-3BF4-F7A504853FBA}"/>
              </a:ext>
            </a:extLst>
          </p:cNvPr>
          <p:cNvSpPr txBox="1"/>
          <p:nvPr/>
        </p:nvSpPr>
        <p:spPr>
          <a:xfrm>
            <a:off x="7990609" y="4123952"/>
            <a:ext cx="3482428" cy="369332"/>
          </a:xfrm>
          <a:prstGeom prst="rect">
            <a:avLst/>
          </a:prstGeom>
          <a:noFill/>
        </p:spPr>
        <p:txBody>
          <a:bodyPr wrap="none" rtlCol="0">
            <a:spAutoFit/>
          </a:bodyPr>
          <a:lstStyle/>
          <a:p>
            <a:r>
              <a:rPr lang="en-US" b="1">
                <a:solidFill>
                  <a:schemeClr val="accent6">
                    <a:lumMod val="75000"/>
                  </a:schemeClr>
                </a:solidFill>
                <a:latin typeface="Garamond" panose="02020404030301010803" pitchFamily="18" charset="0"/>
              </a:rPr>
              <a:t>Discover broad/narrow matching</a:t>
            </a:r>
          </a:p>
        </p:txBody>
      </p:sp>
      <p:sp>
        <p:nvSpPr>
          <p:cNvPr id="6" name="TextBox 5">
            <a:extLst>
              <a:ext uri="{FF2B5EF4-FFF2-40B4-BE49-F238E27FC236}">
                <a16:creationId xmlns:a16="http://schemas.microsoft.com/office/drawing/2014/main" id="{E9D6A67D-A3F7-E3F7-D99F-9CD400C2D0CC}"/>
              </a:ext>
            </a:extLst>
          </p:cNvPr>
          <p:cNvSpPr txBox="1"/>
          <p:nvPr/>
        </p:nvSpPr>
        <p:spPr>
          <a:xfrm>
            <a:off x="7990609" y="4500429"/>
            <a:ext cx="2497800" cy="369332"/>
          </a:xfrm>
          <a:prstGeom prst="rect">
            <a:avLst/>
          </a:prstGeom>
          <a:noFill/>
        </p:spPr>
        <p:txBody>
          <a:bodyPr wrap="none" rtlCol="0">
            <a:spAutoFit/>
          </a:bodyPr>
          <a:lstStyle/>
          <a:p>
            <a:r>
              <a:rPr lang="en-US" b="1">
                <a:solidFill>
                  <a:schemeClr val="accent6">
                    <a:lumMod val="75000"/>
                  </a:schemeClr>
                </a:solidFill>
                <a:latin typeface="Garamond" panose="02020404030301010803" pitchFamily="18" charset="0"/>
              </a:rPr>
              <a:t>Semi-automate updates</a:t>
            </a:r>
          </a:p>
        </p:txBody>
      </p:sp>
      <p:sp>
        <p:nvSpPr>
          <p:cNvPr id="7" name="Slide Number Placeholder 6">
            <a:extLst>
              <a:ext uri="{FF2B5EF4-FFF2-40B4-BE49-F238E27FC236}">
                <a16:creationId xmlns:a16="http://schemas.microsoft.com/office/drawing/2014/main" id="{06348888-CC4E-DA51-EA72-88896347BAF8}"/>
              </a:ext>
            </a:extLst>
          </p:cNvPr>
          <p:cNvSpPr>
            <a:spLocks noGrp="1"/>
          </p:cNvSpPr>
          <p:nvPr>
            <p:ph type="sldNum" sz="quarter" idx="12"/>
          </p:nvPr>
        </p:nvSpPr>
        <p:spPr/>
        <p:txBody>
          <a:bodyPr/>
          <a:lstStyle/>
          <a:p>
            <a:fld id="{FF5119A0-8AC7-194A-9A93-24EFCAFFAE4A}" type="slidenum">
              <a:rPr lang="en-US"/>
              <a:t>11</a:t>
            </a:fld>
            <a:endParaRPr lang="en-US"/>
          </a:p>
        </p:txBody>
      </p:sp>
    </p:spTree>
    <p:extLst>
      <p:ext uri="{BB962C8B-B14F-4D97-AF65-F5344CB8AC3E}">
        <p14:creationId xmlns:p14="http://schemas.microsoft.com/office/powerpoint/2010/main" val="117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NLP-Driven Crosswalks</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0515600" cy="4912059"/>
          </a:xfrm>
        </p:spPr>
        <p:txBody>
          <a:bodyPr/>
          <a:lstStyle/>
          <a:p>
            <a:r>
              <a:rPr lang="en-US"/>
              <a:t>The results of this technical report are </a:t>
            </a:r>
            <a:r>
              <a:rPr lang="en-US" i="1"/>
              <a:t>state of the art</a:t>
            </a:r>
            <a:r>
              <a:rPr lang="en-US"/>
              <a:t>. </a:t>
            </a:r>
          </a:p>
          <a:p>
            <a:endParaRPr lang="en-US"/>
          </a:p>
          <a:p>
            <a:r>
              <a:rPr lang="en-US"/>
              <a:t>And reveal that while NLP-driven strategies mitigate some traditional crosswalk limitations, </a:t>
            </a:r>
            <a:r>
              <a:rPr lang="en-US">
                <a:solidFill>
                  <a:srgbClr val="FF0000"/>
                </a:solidFill>
              </a:rPr>
              <a:t>they do not address others</a:t>
            </a:r>
            <a:r>
              <a:rPr lang="en-US"/>
              <a:t>:</a:t>
            </a:r>
          </a:p>
          <a:p>
            <a:pPr marL="0" indent="0">
              <a:buNone/>
            </a:pPr>
            <a:endParaRPr lang="en-US"/>
          </a:p>
          <a:p>
            <a:pPr marL="914400" lvl="2" indent="0">
              <a:buNone/>
            </a:pPr>
            <a:r>
              <a:rPr lang="en-US" sz="2800"/>
              <a:t>Loss of granularity across standards </a:t>
            </a:r>
          </a:p>
          <a:p>
            <a:pPr marL="914400" lvl="2" indent="0">
              <a:buNone/>
            </a:pPr>
            <a:r>
              <a:rPr lang="en-US" sz="2800"/>
              <a:t>Outdated after updates</a:t>
            </a:r>
            <a:br>
              <a:rPr lang="en-US" sz="2800"/>
            </a:br>
            <a:r>
              <a:rPr lang="en-US" sz="2800"/>
              <a:t>Involve significant manual curation</a:t>
            </a:r>
          </a:p>
          <a:p>
            <a:pPr marL="914400" lvl="2" indent="0">
              <a:buNone/>
            </a:pPr>
            <a:r>
              <a:rPr lang="en-US" sz="2800"/>
              <a:t>Incomplete across standards</a:t>
            </a:r>
          </a:p>
          <a:p>
            <a:pPr marL="0" indent="0">
              <a:buNone/>
            </a:pPr>
            <a:endParaRPr lang="en-US"/>
          </a:p>
          <a:p>
            <a:endParaRPr lang="en-US"/>
          </a:p>
        </p:txBody>
      </p:sp>
      <p:pic>
        <p:nvPicPr>
          <p:cNvPr id="5" name="Graphic 4" descr="Checkmark with solid fill">
            <a:extLst>
              <a:ext uri="{FF2B5EF4-FFF2-40B4-BE49-F238E27FC236}">
                <a16:creationId xmlns:a16="http://schemas.microsoft.com/office/drawing/2014/main" id="{1ABF7A68-C3DA-BD25-E1DC-D5C431AE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3123" y="4100362"/>
            <a:ext cx="584733" cy="584733"/>
          </a:xfrm>
          <a:prstGeom prst="rect">
            <a:avLst/>
          </a:prstGeom>
        </p:spPr>
      </p:pic>
      <p:pic>
        <p:nvPicPr>
          <p:cNvPr id="7" name="Graphic 6" descr="Close with solid fill">
            <a:extLst>
              <a:ext uri="{FF2B5EF4-FFF2-40B4-BE49-F238E27FC236}">
                <a16:creationId xmlns:a16="http://schemas.microsoft.com/office/drawing/2014/main" id="{CD16ECC4-7A55-3CF3-04EB-71E2B69BBF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33117" y="4982112"/>
            <a:ext cx="584733" cy="584733"/>
          </a:xfrm>
          <a:prstGeom prst="rect">
            <a:avLst/>
          </a:prstGeom>
        </p:spPr>
      </p:pic>
      <p:pic>
        <p:nvPicPr>
          <p:cNvPr id="8" name="Graphic 7" descr="Checkmark with solid fill">
            <a:extLst>
              <a:ext uri="{FF2B5EF4-FFF2-40B4-BE49-F238E27FC236}">
                <a16:creationId xmlns:a16="http://schemas.microsoft.com/office/drawing/2014/main" id="{70ABEBD7-6C97-28C1-AF7F-56C24CECE0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3120" y="4493284"/>
            <a:ext cx="584733" cy="584733"/>
          </a:xfrm>
          <a:prstGeom prst="rect">
            <a:avLst/>
          </a:prstGeom>
        </p:spPr>
      </p:pic>
      <p:pic>
        <p:nvPicPr>
          <p:cNvPr id="9" name="Graphic 8" descr="Close with solid fill">
            <a:extLst>
              <a:ext uri="{FF2B5EF4-FFF2-40B4-BE49-F238E27FC236}">
                <a16:creationId xmlns:a16="http://schemas.microsoft.com/office/drawing/2014/main" id="{A1477B21-7DA3-0E27-F0EB-DAFC1425B7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33121" y="5470940"/>
            <a:ext cx="584733" cy="584733"/>
          </a:xfrm>
          <a:prstGeom prst="rect">
            <a:avLst/>
          </a:prstGeom>
        </p:spPr>
      </p:pic>
      <p:sp>
        <p:nvSpPr>
          <p:cNvPr id="4" name="TextBox 3">
            <a:extLst>
              <a:ext uri="{FF2B5EF4-FFF2-40B4-BE49-F238E27FC236}">
                <a16:creationId xmlns:a16="http://schemas.microsoft.com/office/drawing/2014/main" id="{E3BD89F9-AE01-4B0F-4D71-28F476FC8F42}"/>
              </a:ext>
            </a:extLst>
          </p:cNvPr>
          <p:cNvSpPr txBox="1"/>
          <p:nvPr/>
        </p:nvSpPr>
        <p:spPr>
          <a:xfrm>
            <a:off x="7959436" y="5089812"/>
            <a:ext cx="2884123" cy="369332"/>
          </a:xfrm>
          <a:prstGeom prst="rect">
            <a:avLst/>
          </a:prstGeom>
          <a:noFill/>
        </p:spPr>
        <p:txBody>
          <a:bodyPr wrap="none" rtlCol="0">
            <a:spAutoFit/>
          </a:bodyPr>
          <a:lstStyle/>
          <a:p>
            <a:r>
              <a:rPr lang="en-US" b="1">
                <a:solidFill>
                  <a:srgbClr val="FF0000"/>
                </a:solidFill>
                <a:latin typeface="Garamond" panose="02020404030301010803" pitchFamily="18" charset="0"/>
              </a:rPr>
              <a:t>Sorting (in)correct matches</a:t>
            </a:r>
          </a:p>
        </p:txBody>
      </p:sp>
      <p:sp>
        <p:nvSpPr>
          <p:cNvPr id="6" name="TextBox 5">
            <a:extLst>
              <a:ext uri="{FF2B5EF4-FFF2-40B4-BE49-F238E27FC236}">
                <a16:creationId xmlns:a16="http://schemas.microsoft.com/office/drawing/2014/main" id="{B15CF38C-CEF2-480D-6FCA-4562E446FFAE}"/>
              </a:ext>
            </a:extLst>
          </p:cNvPr>
          <p:cNvSpPr txBox="1"/>
          <p:nvPr/>
        </p:nvSpPr>
        <p:spPr>
          <a:xfrm>
            <a:off x="7959435" y="5566845"/>
            <a:ext cx="2858539" cy="369332"/>
          </a:xfrm>
          <a:prstGeom prst="rect">
            <a:avLst/>
          </a:prstGeom>
          <a:noFill/>
        </p:spPr>
        <p:txBody>
          <a:bodyPr wrap="none" rtlCol="0">
            <a:spAutoFit/>
          </a:bodyPr>
          <a:lstStyle/>
          <a:p>
            <a:r>
              <a:rPr lang="en-US" b="1">
                <a:solidFill>
                  <a:srgbClr val="FF0000"/>
                </a:solidFill>
                <a:latin typeface="Garamond" panose="02020404030301010803" pitchFamily="18" charset="0"/>
              </a:rPr>
              <a:t>Don’t cover all occupations</a:t>
            </a:r>
          </a:p>
        </p:txBody>
      </p:sp>
      <p:sp>
        <p:nvSpPr>
          <p:cNvPr id="10" name="Slide Number Placeholder 9">
            <a:extLst>
              <a:ext uri="{FF2B5EF4-FFF2-40B4-BE49-F238E27FC236}">
                <a16:creationId xmlns:a16="http://schemas.microsoft.com/office/drawing/2014/main" id="{B68FECBA-D3FE-A99A-B638-ED90997922D4}"/>
              </a:ext>
            </a:extLst>
          </p:cNvPr>
          <p:cNvSpPr>
            <a:spLocks noGrp="1"/>
          </p:cNvSpPr>
          <p:nvPr>
            <p:ph type="sldNum" sz="quarter" idx="12"/>
          </p:nvPr>
        </p:nvSpPr>
        <p:spPr/>
        <p:txBody>
          <a:bodyPr/>
          <a:lstStyle/>
          <a:p>
            <a:fld id="{FF5119A0-8AC7-194A-9A93-24EFCAFFAE4A}" type="slidenum">
              <a:rPr lang="en-US"/>
              <a:t>12</a:t>
            </a:fld>
            <a:endParaRPr lang="en-US"/>
          </a:p>
        </p:txBody>
      </p:sp>
    </p:spTree>
    <p:extLst>
      <p:ext uri="{BB962C8B-B14F-4D97-AF65-F5344CB8AC3E}">
        <p14:creationId xmlns:p14="http://schemas.microsoft.com/office/powerpoint/2010/main" val="371949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Occupation Lingua Franca</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0515600" cy="4912059"/>
          </a:xfrm>
        </p:spPr>
        <p:txBody>
          <a:bodyPr>
            <a:normAutofit/>
          </a:bodyPr>
          <a:lstStyle/>
          <a:p>
            <a:r>
              <a:rPr lang="en-US"/>
              <a:t>We intend the Occupation Ontology (OccO) to be used as a supplement in NLP crosswalk development to mitigate these further limitations</a:t>
            </a:r>
          </a:p>
          <a:p>
            <a:endParaRPr lang="en-US"/>
          </a:p>
        </p:txBody>
      </p:sp>
      <p:sp>
        <p:nvSpPr>
          <p:cNvPr id="4" name="Slide Number Placeholder 3">
            <a:extLst>
              <a:ext uri="{FF2B5EF4-FFF2-40B4-BE49-F238E27FC236}">
                <a16:creationId xmlns:a16="http://schemas.microsoft.com/office/drawing/2014/main" id="{29CC2235-B5A7-EB19-89D9-F9D8E610CCFA}"/>
              </a:ext>
            </a:extLst>
          </p:cNvPr>
          <p:cNvSpPr>
            <a:spLocks noGrp="1"/>
          </p:cNvSpPr>
          <p:nvPr>
            <p:ph type="sldNum" sz="quarter" idx="12"/>
          </p:nvPr>
        </p:nvSpPr>
        <p:spPr/>
        <p:txBody>
          <a:bodyPr/>
          <a:lstStyle/>
          <a:p>
            <a:fld id="{FF5119A0-8AC7-194A-9A93-24EFCAFFAE4A}" type="slidenum">
              <a:rPr lang="en-US"/>
              <a:t>13</a:t>
            </a:fld>
            <a:endParaRPr lang="en-US"/>
          </a:p>
        </p:txBody>
      </p:sp>
    </p:spTree>
    <p:extLst>
      <p:ext uri="{BB962C8B-B14F-4D97-AF65-F5344CB8AC3E}">
        <p14:creationId xmlns:p14="http://schemas.microsoft.com/office/powerpoint/2010/main" val="310747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Occupation Lingua Franca</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0515600" cy="4912059"/>
          </a:xfrm>
        </p:spPr>
        <p:txBody>
          <a:bodyPr>
            <a:normAutofit/>
          </a:bodyPr>
          <a:lstStyle/>
          <a:p>
            <a:r>
              <a:rPr lang="en-US"/>
              <a:t>We intend the Occupation Ontology (OccO) to be used as a supplement in NLP crosswalk development to mitigate these further limitations</a:t>
            </a:r>
          </a:p>
          <a:p>
            <a:endParaRPr lang="en-US"/>
          </a:p>
          <a:p>
            <a:r>
              <a:rPr lang="en-US"/>
              <a:t>To that end, our OccO project has focused on: </a:t>
            </a:r>
          </a:p>
          <a:p>
            <a:pPr marL="971550" lvl="1" indent="-514350">
              <a:buFont typeface="+mj-lt"/>
              <a:buAutoNum type="arabicPeriod"/>
            </a:pPr>
            <a:r>
              <a:rPr lang="en-US" sz="2800"/>
              <a:t>Mapping </a:t>
            </a:r>
            <a:r>
              <a:rPr lang="en-US" sz="2800" i="1"/>
              <a:t>additional data sources </a:t>
            </a:r>
            <a:r>
              <a:rPr lang="en-US" sz="2800"/>
              <a:t>beyond those used by occupation standard developers into this common language, for cross-validation</a:t>
            </a:r>
          </a:p>
          <a:p>
            <a:pPr marL="971550" lvl="1" indent="-514350">
              <a:buFont typeface="+mj-lt"/>
              <a:buAutoNum type="arabicPeriod"/>
            </a:pPr>
            <a:endParaRPr lang="en-US" sz="2800"/>
          </a:p>
          <a:p>
            <a:pPr marL="971550" lvl="1" indent="-514350">
              <a:buFont typeface="+mj-lt"/>
              <a:buAutoNum type="arabicPeriod"/>
            </a:pPr>
            <a:endParaRPr lang="en-US" sz="2800"/>
          </a:p>
        </p:txBody>
      </p:sp>
      <p:sp>
        <p:nvSpPr>
          <p:cNvPr id="4" name="Slide Number Placeholder 3">
            <a:extLst>
              <a:ext uri="{FF2B5EF4-FFF2-40B4-BE49-F238E27FC236}">
                <a16:creationId xmlns:a16="http://schemas.microsoft.com/office/drawing/2014/main" id="{29CC2235-B5A7-EB19-89D9-F9D8E610CCFA}"/>
              </a:ext>
            </a:extLst>
          </p:cNvPr>
          <p:cNvSpPr>
            <a:spLocks noGrp="1"/>
          </p:cNvSpPr>
          <p:nvPr>
            <p:ph type="sldNum" sz="quarter" idx="12"/>
          </p:nvPr>
        </p:nvSpPr>
        <p:spPr/>
        <p:txBody>
          <a:bodyPr/>
          <a:lstStyle/>
          <a:p>
            <a:fld id="{FF5119A0-8AC7-194A-9A93-24EFCAFFAE4A}" type="slidenum">
              <a:rPr lang="en-US"/>
              <a:t>14</a:t>
            </a:fld>
            <a:endParaRPr lang="en-US"/>
          </a:p>
        </p:txBody>
      </p:sp>
    </p:spTree>
    <p:extLst>
      <p:ext uri="{BB962C8B-B14F-4D97-AF65-F5344CB8AC3E}">
        <p14:creationId xmlns:p14="http://schemas.microsoft.com/office/powerpoint/2010/main" val="172455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Incompleteness </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0515600" cy="4912059"/>
          </a:xfrm>
        </p:spPr>
        <p:txBody>
          <a:bodyPr>
            <a:normAutofit/>
          </a:bodyPr>
          <a:lstStyle/>
          <a:p>
            <a:r>
              <a:rPr lang="en-US"/>
              <a:t>One strategy for addressing the lack of full coverage emerging from NLP-driven crosswalk generation strategies...</a:t>
            </a:r>
          </a:p>
          <a:p>
            <a:endParaRPr lang="en-US"/>
          </a:p>
          <a:p>
            <a:r>
              <a:rPr lang="en-US"/>
              <a:t>Involves expanding the data sources </a:t>
            </a:r>
            <a:br>
              <a:rPr lang="en-US"/>
            </a:br>
            <a:r>
              <a:rPr lang="en-US"/>
              <a:t>used to support ESCO and O*NET </a:t>
            </a:r>
            <a:br>
              <a:rPr lang="en-US"/>
            </a:br>
            <a:r>
              <a:rPr lang="en-US"/>
              <a:t>occupation standards...</a:t>
            </a:r>
          </a:p>
          <a:p>
            <a:endParaRPr lang="en-US"/>
          </a:p>
          <a:p>
            <a:r>
              <a:rPr lang="en-US" sz="2800"/>
              <a:t>Which allows for cross-validation, </a:t>
            </a:r>
            <a:br>
              <a:rPr lang="en-US" sz="2800"/>
            </a:br>
            <a:r>
              <a:rPr lang="en-US" sz="2800"/>
              <a:t>identification of gaps in coverage, </a:t>
            </a:r>
            <a:br>
              <a:rPr lang="en-US" sz="2800"/>
            </a:br>
            <a:r>
              <a:rPr lang="en-US" sz="2800"/>
              <a:t>overlooked synonymous labels and </a:t>
            </a:r>
            <a:br>
              <a:rPr lang="en-US" sz="2800"/>
            </a:br>
            <a:r>
              <a:rPr lang="en-US" sz="2800"/>
              <a:t>descriptions, etc. </a:t>
            </a:r>
          </a:p>
        </p:txBody>
      </p:sp>
      <p:sp>
        <p:nvSpPr>
          <p:cNvPr id="4" name="Slide Number Placeholder 3">
            <a:extLst>
              <a:ext uri="{FF2B5EF4-FFF2-40B4-BE49-F238E27FC236}">
                <a16:creationId xmlns:a16="http://schemas.microsoft.com/office/drawing/2014/main" id="{915DD77A-50D5-BB09-7C84-2FC4A9CF7C5B}"/>
              </a:ext>
            </a:extLst>
          </p:cNvPr>
          <p:cNvSpPr>
            <a:spLocks noGrp="1"/>
          </p:cNvSpPr>
          <p:nvPr>
            <p:ph type="sldNum" sz="quarter" idx="12"/>
          </p:nvPr>
        </p:nvSpPr>
        <p:spPr/>
        <p:txBody>
          <a:bodyPr/>
          <a:lstStyle/>
          <a:p>
            <a:fld id="{FF5119A0-8AC7-194A-9A93-24EFCAFFAE4A}" type="slidenum">
              <a:rPr lang="en-US"/>
              <a:t>15</a:t>
            </a:fld>
            <a:endParaRPr lang="en-US"/>
          </a:p>
        </p:txBody>
      </p:sp>
      <p:pic>
        <p:nvPicPr>
          <p:cNvPr id="5" name="Picture 4" descr="Diagram&#10;&#10;Description automatically generated">
            <a:extLst>
              <a:ext uri="{FF2B5EF4-FFF2-40B4-BE49-F238E27FC236}">
                <a16:creationId xmlns:a16="http://schemas.microsoft.com/office/drawing/2014/main" id="{CE238CB6-B2F2-5E73-F05B-86F6C318ADAC}"/>
              </a:ext>
            </a:extLst>
          </p:cNvPr>
          <p:cNvPicPr>
            <a:picLocks noChangeAspect="1"/>
          </p:cNvPicPr>
          <p:nvPr/>
        </p:nvPicPr>
        <p:blipFill rotWithShape="1">
          <a:blip r:embed="rId2">
            <a:extLst>
              <a:ext uri="{28A0092B-C50C-407E-A947-70E740481C1C}">
                <a14:useLocalDpi xmlns:a14="http://schemas.microsoft.com/office/drawing/2010/main" val="0"/>
              </a:ext>
            </a:extLst>
          </a:blip>
          <a:srcRect l="33243" t="13606" r="3929" b="10684"/>
          <a:stretch/>
        </p:blipFill>
        <p:spPr bwMode="auto">
          <a:xfrm>
            <a:off x="6809792" y="2987018"/>
            <a:ext cx="4683968" cy="3369332"/>
          </a:xfrm>
          <a:prstGeom prst="rect">
            <a:avLst/>
          </a:prstGeom>
          <a:noFill/>
          <a:ln w="9525" cap="flat" cmpd="sng" algn="ctr">
            <a:solidFill>
              <a:srgbClr val="E7E6E6">
                <a:lumMod val="50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230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20F8-A06A-65E5-649F-0593AA589388}"/>
              </a:ext>
            </a:extLst>
          </p:cNvPr>
          <p:cNvSpPr>
            <a:spLocks noGrp="1"/>
          </p:cNvSpPr>
          <p:nvPr>
            <p:ph type="title"/>
          </p:nvPr>
        </p:nvSpPr>
        <p:spPr/>
        <p:txBody>
          <a:bodyPr/>
          <a:lstStyle/>
          <a:p>
            <a:r>
              <a:rPr lang="en-US"/>
              <a:t>Linked Occupation Data Ecosystem</a:t>
            </a:r>
          </a:p>
        </p:txBody>
      </p:sp>
      <p:sp>
        <p:nvSpPr>
          <p:cNvPr id="3" name="TextBox 2">
            <a:extLst>
              <a:ext uri="{FF2B5EF4-FFF2-40B4-BE49-F238E27FC236}">
                <a16:creationId xmlns:a16="http://schemas.microsoft.com/office/drawing/2014/main" id="{CB64B264-0FC2-E432-F188-745785A370B1}"/>
              </a:ext>
            </a:extLst>
          </p:cNvPr>
          <p:cNvSpPr txBox="1"/>
          <p:nvPr/>
        </p:nvSpPr>
        <p:spPr>
          <a:xfrm>
            <a:off x="816748" y="5077735"/>
            <a:ext cx="5919954" cy="1200329"/>
          </a:xfrm>
          <a:prstGeom prst="rect">
            <a:avLst/>
          </a:prstGeom>
          <a:noFill/>
        </p:spPr>
        <p:txBody>
          <a:bodyPr wrap="none" rtlCol="0">
            <a:spAutoFit/>
          </a:bodyPr>
          <a:lstStyle/>
          <a:p>
            <a:r>
              <a:rPr lang="en-US" sz="2400">
                <a:latin typeface="Garamond" panose="02020404030301010803" pitchFamily="18" charset="0"/>
              </a:rPr>
              <a:t>Subject-matter experts - among other sources – </a:t>
            </a:r>
          </a:p>
          <a:p>
            <a:r>
              <a:rPr lang="en-US" sz="2400">
                <a:latin typeface="Garamond" panose="02020404030301010803" pitchFamily="18" charset="0"/>
              </a:rPr>
              <a:t>inform the development of ISCO and ESCO</a:t>
            </a:r>
          </a:p>
          <a:p>
            <a:r>
              <a:rPr lang="en-US" sz="2400">
                <a:latin typeface="Garamond" panose="02020404030301010803" pitchFamily="18" charset="0"/>
              </a:rPr>
              <a:t>standards</a:t>
            </a:r>
          </a:p>
        </p:txBody>
      </p:sp>
      <p:sp>
        <p:nvSpPr>
          <p:cNvPr id="6" name="Slide Number Placeholder 5">
            <a:extLst>
              <a:ext uri="{FF2B5EF4-FFF2-40B4-BE49-F238E27FC236}">
                <a16:creationId xmlns:a16="http://schemas.microsoft.com/office/drawing/2014/main" id="{E96CC326-FBEB-BDF8-0E3A-64BEBC482404}"/>
              </a:ext>
            </a:extLst>
          </p:cNvPr>
          <p:cNvSpPr>
            <a:spLocks noGrp="1"/>
          </p:cNvSpPr>
          <p:nvPr>
            <p:ph type="sldNum" sz="quarter" idx="12"/>
          </p:nvPr>
        </p:nvSpPr>
        <p:spPr/>
        <p:txBody>
          <a:bodyPr/>
          <a:lstStyle/>
          <a:p>
            <a:fld id="{FF5119A0-8AC7-194A-9A93-24EFCAFFAE4A}" type="slidenum">
              <a:rPr lang="en-US"/>
              <a:t>16</a:t>
            </a:fld>
            <a:endParaRPr lang="en-US"/>
          </a:p>
        </p:txBody>
      </p:sp>
      <p:pic>
        <p:nvPicPr>
          <p:cNvPr id="10" name="Picture 9" descr="Diagram&#10;&#10;Description automatically generated">
            <a:extLst>
              <a:ext uri="{FF2B5EF4-FFF2-40B4-BE49-F238E27FC236}">
                <a16:creationId xmlns:a16="http://schemas.microsoft.com/office/drawing/2014/main" id="{C68405F9-5290-CDD7-2ADF-FD3AE3B74F0A}"/>
              </a:ext>
            </a:extLst>
          </p:cNvPr>
          <p:cNvPicPr>
            <a:picLocks noChangeAspect="1"/>
          </p:cNvPicPr>
          <p:nvPr/>
        </p:nvPicPr>
        <p:blipFill rotWithShape="1">
          <a:blip r:embed="rId2">
            <a:extLst>
              <a:ext uri="{28A0092B-C50C-407E-A947-70E740481C1C}">
                <a14:useLocalDpi xmlns:a14="http://schemas.microsoft.com/office/drawing/2010/main" val="0"/>
              </a:ext>
            </a:extLst>
          </a:blip>
          <a:srcRect l="33243" t="13606" r="3929" b="10684"/>
          <a:stretch/>
        </p:blipFill>
        <p:spPr bwMode="auto">
          <a:xfrm>
            <a:off x="6809792" y="2987018"/>
            <a:ext cx="4683968" cy="3369332"/>
          </a:xfrm>
          <a:prstGeom prst="rect">
            <a:avLst/>
          </a:prstGeom>
          <a:noFill/>
          <a:ln w="9525" cap="flat" cmpd="sng" algn="ctr">
            <a:solidFill>
              <a:srgbClr val="E7E6E6">
                <a:lumMod val="50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E5C8196E-8621-BD72-FD68-C7C7A36DD5A5}"/>
              </a:ext>
            </a:extLst>
          </p:cNvPr>
          <p:cNvCxnSpPr>
            <a:cxnSpLocks/>
          </p:cNvCxnSpPr>
          <p:nvPr/>
        </p:nvCxnSpPr>
        <p:spPr>
          <a:xfrm flipV="1">
            <a:off x="10284716" y="4671684"/>
            <a:ext cx="0" cy="8570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Content Placeholder 4" descr="A screenshot of a computer&#10;&#10;Description automatically generated with medium confidence">
            <a:extLst>
              <a:ext uri="{FF2B5EF4-FFF2-40B4-BE49-F238E27FC236}">
                <a16:creationId xmlns:a16="http://schemas.microsoft.com/office/drawing/2014/main" id="{5F3F57B8-65E7-D068-9829-226E6FC5A4C8}"/>
              </a:ext>
            </a:extLst>
          </p:cNvPr>
          <p:cNvPicPr>
            <a:picLocks noGrp="1" noChangeAspect="1"/>
          </p:cNvPicPr>
          <p:nvPr>
            <p:ph idx="1"/>
          </p:nvPr>
        </p:nvPicPr>
        <p:blipFill>
          <a:blip r:embed="rId3"/>
          <a:stretch>
            <a:fillRect/>
          </a:stretch>
        </p:blipFill>
        <p:spPr>
          <a:xfrm>
            <a:off x="797628" y="1690688"/>
            <a:ext cx="6666862" cy="3161229"/>
          </a:xfrm>
          <a:ln w="19050">
            <a:solidFill>
              <a:schemeClr val="tx1"/>
            </a:solidFill>
          </a:ln>
          <a:effectLst>
            <a:glow rad="139700">
              <a:schemeClr val="accent3">
                <a:satMod val="175000"/>
                <a:alpha val="40000"/>
              </a:schemeClr>
            </a:glow>
          </a:effectLst>
        </p:spPr>
      </p:pic>
    </p:spTree>
    <p:extLst>
      <p:ext uri="{BB962C8B-B14F-4D97-AF65-F5344CB8AC3E}">
        <p14:creationId xmlns:p14="http://schemas.microsoft.com/office/powerpoint/2010/main" val="4203404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20F8-A06A-65E5-649F-0593AA589388}"/>
              </a:ext>
            </a:extLst>
          </p:cNvPr>
          <p:cNvSpPr>
            <a:spLocks noGrp="1"/>
          </p:cNvSpPr>
          <p:nvPr>
            <p:ph type="title"/>
          </p:nvPr>
        </p:nvSpPr>
        <p:spPr/>
        <p:txBody>
          <a:bodyPr/>
          <a:lstStyle/>
          <a:p>
            <a:r>
              <a:rPr lang="en-US"/>
              <a:t>Linked Occupation Data Ecosystem</a:t>
            </a:r>
          </a:p>
        </p:txBody>
      </p:sp>
      <p:sp>
        <p:nvSpPr>
          <p:cNvPr id="3" name="TextBox 2">
            <a:extLst>
              <a:ext uri="{FF2B5EF4-FFF2-40B4-BE49-F238E27FC236}">
                <a16:creationId xmlns:a16="http://schemas.microsoft.com/office/drawing/2014/main" id="{CB64B264-0FC2-E432-F188-745785A370B1}"/>
              </a:ext>
            </a:extLst>
          </p:cNvPr>
          <p:cNvSpPr txBox="1"/>
          <p:nvPr/>
        </p:nvSpPr>
        <p:spPr>
          <a:xfrm>
            <a:off x="867839" y="4786690"/>
            <a:ext cx="4628190" cy="1569660"/>
          </a:xfrm>
          <a:prstGeom prst="rect">
            <a:avLst/>
          </a:prstGeom>
          <a:noFill/>
        </p:spPr>
        <p:txBody>
          <a:bodyPr wrap="none" rtlCol="0">
            <a:spAutoFit/>
          </a:bodyPr>
          <a:lstStyle/>
          <a:p>
            <a:r>
              <a:rPr lang="en-US" sz="2400">
                <a:latin typeface="Garamond" panose="02020404030301010803" pitchFamily="18" charset="0"/>
              </a:rPr>
              <a:t>The National Compensation Survey </a:t>
            </a:r>
          </a:p>
          <a:p>
            <a:r>
              <a:rPr lang="en-US" sz="2400">
                <a:latin typeface="Garamond" panose="02020404030301010803" pitchFamily="18" charset="0"/>
              </a:rPr>
              <a:t>and Occupation Outlook Handbook </a:t>
            </a:r>
            <a:br>
              <a:rPr lang="en-US" sz="2400">
                <a:latin typeface="Garamond" panose="02020404030301010803" pitchFamily="18" charset="0"/>
              </a:rPr>
            </a:br>
            <a:r>
              <a:rPr lang="en-US" sz="2400">
                <a:latin typeface="Garamond" panose="02020404030301010803" pitchFamily="18" charset="0"/>
              </a:rPr>
              <a:t>inform the development of</a:t>
            </a:r>
          </a:p>
          <a:p>
            <a:r>
              <a:rPr lang="en-US" sz="2400">
                <a:latin typeface="Garamond" panose="02020404030301010803" pitchFamily="18" charset="0"/>
              </a:rPr>
              <a:t>US SOC/O*NET  </a:t>
            </a:r>
          </a:p>
        </p:txBody>
      </p:sp>
      <p:sp>
        <p:nvSpPr>
          <p:cNvPr id="6" name="Slide Number Placeholder 5">
            <a:extLst>
              <a:ext uri="{FF2B5EF4-FFF2-40B4-BE49-F238E27FC236}">
                <a16:creationId xmlns:a16="http://schemas.microsoft.com/office/drawing/2014/main" id="{6318D611-8A82-9AF4-64A1-9F8F3D499DF6}"/>
              </a:ext>
            </a:extLst>
          </p:cNvPr>
          <p:cNvSpPr>
            <a:spLocks noGrp="1"/>
          </p:cNvSpPr>
          <p:nvPr>
            <p:ph type="sldNum" sz="quarter" idx="12"/>
          </p:nvPr>
        </p:nvSpPr>
        <p:spPr/>
        <p:txBody>
          <a:bodyPr/>
          <a:lstStyle/>
          <a:p>
            <a:fld id="{FF5119A0-8AC7-194A-9A93-24EFCAFFAE4A}" type="slidenum">
              <a:rPr lang="en-US"/>
              <a:t>17</a:t>
            </a:fld>
            <a:endParaRPr lang="en-US"/>
          </a:p>
        </p:txBody>
      </p:sp>
      <p:pic>
        <p:nvPicPr>
          <p:cNvPr id="11" name="Picture 10" descr="Diagram&#10;&#10;Description automatically generated">
            <a:extLst>
              <a:ext uri="{FF2B5EF4-FFF2-40B4-BE49-F238E27FC236}">
                <a16:creationId xmlns:a16="http://schemas.microsoft.com/office/drawing/2014/main" id="{57A60181-09A3-9712-2BB1-C5676706A420}"/>
              </a:ext>
            </a:extLst>
          </p:cNvPr>
          <p:cNvPicPr>
            <a:picLocks noChangeAspect="1"/>
          </p:cNvPicPr>
          <p:nvPr/>
        </p:nvPicPr>
        <p:blipFill rotWithShape="1">
          <a:blip r:embed="rId2">
            <a:extLst>
              <a:ext uri="{28A0092B-C50C-407E-A947-70E740481C1C}">
                <a14:useLocalDpi xmlns:a14="http://schemas.microsoft.com/office/drawing/2010/main" val="0"/>
              </a:ext>
            </a:extLst>
          </a:blip>
          <a:srcRect l="33243" t="13606" r="3929" b="10684"/>
          <a:stretch/>
        </p:blipFill>
        <p:spPr bwMode="auto">
          <a:xfrm>
            <a:off x="6809792" y="2987018"/>
            <a:ext cx="4683968" cy="3369332"/>
          </a:xfrm>
          <a:prstGeom prst="rect">
            <a:avLst/>
          </a:prstGeom>
          <a:noFill/>
          <a:ln w="9525" cap="flat" cmpd="sng" algn="ctr">
            <a:solidFill>
              <a:srgbClr val="E7E6E6">
                <a:lumMod val="50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B3A3DCD2-B4CB-661E-70C6-69E8C9EBE0D7}"/>
              </a:ext>
            </a:extLst>
          </p:cNvPr>
          <p:cNvCxnSpPr>
            <a:cxnSpLocks/>
          </p:cNvCxnSpPr>
          <p:nvPr/>
        </p:nvCxnSpPr>
        <p:spPr>
          <a:xfrm flipV="1">
            <a:off x="8853387" y="4665306"/>
            <a:ext cx="0" cy="8315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48F7F7B-40A3-1B21-347F-BA51AD008481}"/>
              </a:ext>
            </a:extLst>
          </p:cNvPr>
          <p:cNvCxnSpPr>
            <a:cxnSpLocks/>
          </p:cNvCxnSpPr>
          <p:nvPr/>
        </p:nvCxnSpPr>
        <p:spPr>
          <a:xfrm flipV="1">
            <a:off x="7468763" y="4498708"/>
            <a:ext cx="792248" cy="10225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Content Placeholder 4" descr="A picture containing text, screenshot, font, document&#10;&#10;Description automatically generated">
            <a:extLst>
              <a:ext uri="{FF2B5EF4-FFF2-40B4-BE49-F238E27FC236}">
                <a16:creationId xmlns:a16="http://schemas.microsoft.com/office/drawing/2014/main" id="{6998EC97-BD38-1012-1BF1-15F0B04A4458}"/>
              </a:ext>
            </a:extLst>
          </p:cNvPr>
          <p:cNvPicPr>
            <a:picLocks noGrp="1" noChangeAspect="1"/>
          </p:cNvPicPr>
          <p:nvPr>
            <p:ph idx="1"/>
          </p:nvPr>
        </p:nvPicPr>
        <p:blipFill rotWithShape="1">
          <a:blip r:embed="rId3"/>
          <a:srcRect l="2640" t="47210" r="1848" b="681"/>
          <a:stretch/>
        </p:blipFill>
        <p:spPr>
          <a:xfrm>
            <a:off x="702300" y="2002971"/>
            <a:ext cx="7239917" cy="2495738"/>
          </a:xfrm>
          <a:ln w="28575">
            <a:solidFill>
              <a:schemeClr val="tx1"/>
            </a:solidFill>
          </a:ln>
          <a:effectLst>
            <a:glow rad="139700">
              <a:schemeClr val="accent3">
                <a:satMod val="175000"/>
                <a:alpha val="40000"/>
              </a:schemeClr>
            </a:glow>
          </a:effectLst>
        </p:spPr>
      </p:pic>
    </p:spTree>
    <p:extLst>
      <p:ext uri="{BB962C8B-B14F-4D97-AF65-F5344CB8AC3E}">
        <p14:creationId xmlns:p14="http://schemas.microsoft.com/office/powerpoint/2010/main" val="1680918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20F8-A06A-65E5-649F-0593AA589388}"/>
              </a:ext>
            </a:extLst>
          </p:cNvPr>
          <p:cNvSpPr>
            <a:spLocks noGrp="1"/>
          </p:cNvSpPr>
          <p:nvPr>
            <p:ph type="title"/>
          </p:nvPr>
        </p:nvSpPr>
        <p:spPr/>
        <p:txBody>
          <a:bodyPr/>
          <a:lstStyle/>
          <a:p>
            <a:r>
              <a:rPr lang="en-US"/>
              <a:t>Linked Occupation Data Ecosystem</a:t>
            </a:r>
          </a:p>
        </p:txBody>
      </p:sp>
      <p:sp>
        <p:nvSpPr>
          <p:cNvPr id="3" name="TextBox 2">
            <a:extLst>
              <a:ext uri="{FF2B5EF4-FFF2-40B4-BE49-F238E27FC236}">
                <a16:creationId xmlns:a16="http://schemas.microsoft.com/office/drawing/2014/main" id="{CB64B264-0FC2-E432-F188-745785A370B1}"/>
              </a:ext>
            </a:extLst>
          </p:cNvPr>
          <p:cNvSpPr txBox="1"/>
          <p:nvPr/>
        </p:nvSpPr>
        <p:spPr>
          <a:xfrm>
            <a:off x="5582620" y="3889831"/>
            <a:ext cx="5275931" cy="830997"/>
          </a:xfrm>
          <a:prstGeom prst="rect">
            <a:avLst/>
          </a:prstGeom>
          <a:noFill/>
        </p:spPr>
        <p:txBody>
          <a:bodyPr wrap="none" rtlCol="0">
            <a:spAutoFit/>
          </a:bodyPr>
          <a:lstStyle/>
          <a:p>
            <a:r>
              <a:rPr lang="en-US" sz="2400">
                <a:latin typeface="Garamond" panose="02020404030301010803" pitchFamily="18" charset="0"/>
              </a:rPr>
              <a:t>Occupation data from Wikipedia informs </a:t>
            </a:r>
          </a:p>
          <a:p>
            <a:r>
              <a:rPr lang="en-US" sz="2400">
                <a:latin typeface="Garamond" panose="02020404030301010803" pitchFamily="18" charset="0"/>
              </a:rPr>
              <a:t>Wikidata and DBPedia occupation content</a:t>
            </a:r>
          </a:p>
        </p:txBody>
      </p:sp>
      <p:grpSp>
        <p:nvGrpSpPr>
          <p:cNvPr id="7" name="Group 6">
            <a:extLst>
              <a:ext uri="{FF2B5EF4-FFF2-40B4-BE49-F238E27FC236}">
                <a16:creationId xmlns:a16="http://schemas.microsoft.com/office/drawing/2014/main" id="{E7EE4F00-97E7-414A-C12D-93C13A6A13DC}"/>
              </a:ext>
            </a:extLst>
          </p:cNvPr>
          <p:cNvGrpSpPr/>
          <p:nvPr/>
        </p:nvGrpSpPr>
        <p:grpSpPr>
          <a:xfrm>
            <a:off x="643406" y="3039291"/>
            <a:ext cx="3266743" cy="3682184"/>
            <a:chOff x="731520" y="3398160"/>
            <a:chExt cx="3039291" cy="3329210"/>
          </a:xfrm>
        </p:grpSpPr>
        <p:pic>
          <p:nvPicPr>
            <p:cNvPr id="4" name="Picture 3" descr="Diagram&#10;&#10;Description automatically generated">
              <a:extLst>
                <a:ext uri="{FF2B5EF4-FFF2-40B4-BE49-F238E27FC236}">
                  <a16:creationId xmlns:a16="http://schemas.microsoft.com/office/drawing/2014/main" id="{5859BF05-EB95-E2D0-ED97-594733F3799A}"/>
                </a:ext>
              </a:extLst>
            </p:cNvPr>
            <p:cNvPicPr>
              <a:picLocks noChangeAspect="1"/>
            </p:cNvPicPr>
            <p:nvPr/>
          </p:nvPicPr>
          <p:blipFill rotWithShape="1">
            <a:blip r:embed="rId2">
              <a:extLst>
                <a:ext uri="{28A0092B-C50C-407E-A947-70E740481C1C}">
                  <a14:useLocalDpi xmlns:a14="http://schemas.microsoft.com/office/drawing/2010/main" val="0"/>
                </a:ext>
              </a:extLst>
            </a:blip>
            <a:srcRect l="7622" t="27715" r="58496" b="10684"/>
            <a:stretch/>
          </p:blipFill>
          <p:spPr bwMode="auto">
            <a:xfrm>
              <a:off x="731520" y="3398160"/>
              <a:ext cx="3039291" cy="3329210"/>
            </a:xfrm>
            <a:prstGeom prst="rect">
              <a:avLst/>
            </a:prstGeom>
            <a:noFill/>
            <a:ln w="9525" cap="flat" cmpd="sng" algn="ctr">
              <a:solidFill>
                <a:srgbClr val="E7E6E6">
                  <a:lumMod val="50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cxnSp>
          <p:nvCxnSpPr>
            <p:cNvPr id="5" name="Straight Arrow Connector 4">
              <a:extLst>
                <a:ext uri="{FF2B5EF4-FFF2-40B4-BE49-F238E27FC236}">
                  <a16:creationId xmlns:a16="http://schemas.microsoft.com/office/drawing/2014/main" id="{D09F7098-7DFF-291E-D5A0-4AE88CE78BAB}"/>
                </a:ext>
              </a:extLst>
            </p:cNvPr>
            <p:cNvCxnSpPr>
              <a:cxnSpLocks/>
            </p:cNvCxnSpPr>
            <p:nvPr/>
          </p:nvCxnSpPr>
          <p:spPr>
            <a:xfrm flipH="1" flipV="1">
              <a:off x="1620456" y="4583575"/>
              <a:ext cx="582151" cy="10955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A70096B-DAB4-42B6-9233-475306FD9F96}"/>
                </a:ext>
              </a:extLst>
            </p:cNvPr>
            <p:cNvCxnSpPr>
              <a:cxnSpLocks/>
            </p:cNvCxnSpPr>
            <p:nvPr/>
          </p:nvCxnSpPr>
          <p:spPr>
            <a:xfrm flipV="1">
              <a:off x="2202607" y="4583575"/>
              <a:ext cx="667915" cy="10975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Picture 11" descr="A screenshot of a computer&#10;&#10;Description automatically generated with medium confidence">
            <a:extLst>
              <a:ext uri="{FF2B5EF4-FFF2-40B4-BE49-F238E27FC236}">
                <a16:creationId xmlns:a16="http://schemas.microsoft.com/office/drawing/2014/main" id="{E3401F25-79D3-9100-7777-46665922BFAC}"/>
              </a:ext>
            </a:extLst>
          </p:cNvPr>
          <p:cNvPicPr>
            <a:picLocks noChangeAspect="1"/>
          </p:cNvPicPr>
          <p:nvPr/>
        </p:nvPicPr>
        <p:blipFill rotWithShape="1">
          <a:blip r:embed="rId3"/>
          <a:srcRect b="54169"/>
          <a:stretch/>
        </p:blipFill>
        <p:spPr>
          <a:xfrm>
            <a:off x="4717526" y="2354976"/>
            <a:ext cx="6831068" cy="1121388"/>
          </a:xfrm>
          <a:prstGeom prst="rect">
            <a:avLst/>
          </a:prstGeom>
          <a:ln w="28575">
            <a:solidFill>
              <a:schemeClr val="tx1"/>
            </a:solidFill>
          </a:ln>
          <a:effectLst>
            <a:glow rad="139700">
              <a:schemeClr val="accent3">
                <a:satMod val="175000"/>
                <a:alpha val="40000"/>
              </a:schemeClr>
            </a:glow>
          </a:effectLst>
        </p:spPr>
      </p:pic>
      <p:pic>
        <p:nvPicPr>
          <p:cNvPr id="14" name="Picture 13" descr="A picture containing text, screenshot, font&#10;&#10;Description automatically generated">
            <a:extLst>
              <a:ext uri="{FF2B5EF4-FFF2-40B4-BE49-F238E27FC236}">
                <a16:creationId xmlns:a16="http://schemas.microsoft.com/office/drawing/2014/main" id="{2B6DBFE6-339F-B032-BB62-BEF5681D08BC}"/>
              </a:ext>
            </a:extLst>
          </p:cNvPr>
          <p:cNvPicPr>
            <a:picLocks noChangeAspect="1"/>
          </p:cNvPicPr>
          <p:nvPr/>
        </p:nvPicPr>
        <p:blipFill rotWithShape="1">
          <a:blip r:embed="rId4"/>
          <a:srcRect t="28755" b="9289"/>
          <a:stretch/>
        </p:blipFill>
        <p:spPr>
          <a:xfrm>
            <a:off x="3100251" y="5385116"/>
            <a:ext cx="8995836" cy="1213924"/>
          </a:xfrm>
          <a:prstGeom prst="rect">
            <a:avLst/>
          </a:prstGeom>
          <a:ln w="28575">
            <a:solidFill>
              <a:schemeClr val="tx1"/>
            </a:solidFill>
          </a:ln>
          <a:effectLst>
            <a:glow rad="139700">
              <a:schemeClr val="accent3">
                <a:satMod val="175000"/>
                <a:alpha val="40000"/>
              </a:schemeClr>
            </a:glow>
          </a:effectLst>
        </p:spPr>
      </p:pic>
      <p:sp>
        <p:nvSpPr>
          <p:cNvPr id="6" name="Slide Number Placeholder 5">
            <a:extLst>
              <a:ext uri="{FF2B5EF4-FFF2-40B4-BE49-F238E27FC236}">
                <a16:creationId xmlns:a16="http://schemas.microsoft.com/office/drawing/2014/main" id="{ACF4AE3D-DA9E-1512-929F-D9061E591FC3}"/>
              </a:ext>
            </a:extLst>
          </p:cNvPr>
          <p:cNvSpPr>
            <a:spLocks noGrp="1"/>
          </p:cNvSpPr>
          <p:nvPr>
            <p:ph type="sldNum" sz="quarter" idx="12"/>
          </p:nvPr>
        </p:nvSpPr>
        <p:spPr/>
        <p:txBody>
          <a:bodyPr/>
          <a:lstStyle/>
          <a:p>
            <a:fld id="{FF5119A0-8AC7-194A-9A93-24EFCAFFAE4A}" type="slidenum">
              <a:rPr lang="en-US"/>
              <a:t>18</a:t>
            </a:fld>
            <a:endParaRPr lang="en-US"/>
          </a:p>
        </p:txBody>
      </p:sp>
    </p:spTree>
    <p:extLst>
      <p:ext uri="{BB962C8B-B14F-4D97-AF65-F5344CB8AC3E}">
        <p14:creationId xmlns:p14="http://schemas.microsoft.com/office/powerpoint/2010/main" val="1732701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B7B1-9F5D-B001-7E75-9779FA6209B9}"/>
              </a:ext>
            </a:extLst>
          </p:cNvPr>
          <p:cNvSpPr>
            <a:spLocks noGrp="1"/>
          </p:cNvSpPr>
          <p:nvPr>
            <p:ph type="title"/>
          </p:nvPr>
        </p:nvSpPr>
        <p:spPr/>
        <p:txBody>
          <a:bodyPr/>
          <a:lstStyle/>
          <a:p>
            <a:r>
              <a:rPr lang="en-US"/>
              <a:t>Wikimedia</a:t>
            </a:r>
          </a:p>
        </p:txBody>
      </p:sp>
      <p:sp>
        <p:nvSpPr>
          <p:cNvPr id="3" name="Content Placeholder 2">
            <a:extLst>
              <a:ext uri="{FF2B5EF4-FFF2-40B4-BE49-F238E27FC236}">
                <a16:creationId xmlns:a16="http://schemas.microsoft.com/office/drawing/2014/main" id="{AD228FF4-D532-F8CF-2CA1-D59E9F0725B3}"/>
              </a:ext>
            </a:extLst>
          </p:cNvPr>
          <p:cNvSpPr>
            <a:spLocks noGrp="1"/>
          </p:cNvSpPr>
          <p:nvPr>
            <p:ph idx="1"/>
          </p:nvPr>
        </p:nvSpPr>
        <p:spPr/>
        <p:txBody>
          <a:bodyPr/>
          <a:lstStyle/>
          <a:p>
            <a:r>
              <a:rPr lang="en-US"/>
              <a:t>Wikidata and DBPedia are storehouses of structured occupation information, not currently being leveraged by occupation standards in these efforts</a:t>
            </a:r>
          </a:p>
          <a:p>
            <a:endParaRPr lang="en-US"/>
          </a:p>
          <a:p>
            <a:r>
              <a:rPr lang="en-US"/>
              <a:t>Wikidata already </a:t>
            </a:r>
            <a:br>
              <a:rPr lang="en-US"/>
            </a:br>
            <a:r>
              <a:rPr lang="en-US"/>
              <a:t>represents – to </a:t>
            </a:r>
            <a:br>
              <a:rPr lang="en-US"/>
            </a:br>
            <a:r>
              <a:rPr lang="en-US"/>
              <a:t>some extent – </a:t>
            </a:r>
            <a:br>
              <a:rPr lang="en-US"/>
            </a:br>
            <a:r>
              <a:rPr lang="en-US"/>
              <a:t>crosswalks to ESCO </a:t>
            </a:r>
            <a:br>
              <a:rPr lang="en-US"/>
            </a:br>
            <a:r>
              <a:rPr lang="en-US"/>
              <a:t>and O*NET </a:t>
            </a:r>
          </a:p>
          <a:p>
            <a:endParaRPr lang="en-US"/>
          </a:p>
        </p:txBody>
      </p:sp>
      <p:pic>
        <p:nvPicPr>
          <p:cNvPr id="4" name="Picture 3">
            <a:extLst>
              <a:ext uri="{FF2B5EF4-FFF2-40B4-BE49-F238E27FC236}">
                <a16:creationId xmlns:a16="http://schemas.microsoft.com/office/drawing/2014/main" id="{2D91DBC3-AE45-21F1-A400-95CA8CF36BE3}"/>
              </a:ext>
            </a:extLst>
          </p:cNvPr>
          <p:cNvPicPr>
            <a:picLocks noChangeAspect="1"/>
          </p:cNvPicPr>
          <p:nvPr/>
        </p:nvPicPr>
        <p:blipFill rotWithShape="1">
          <a:blip r:embed="rId3"/>
          <a:srcRect l="-1" r="2746" b="7543"/>
          <a:stretch/>
        </p:blipFill>
        <p:spPr>
          <a:xfrm>
            <a:off x="4344274" y="3210791"/>
            <a:ext cx="7700411" cy="2892695"/>
          </a:xfrm>
          <a:prstGeom prst="rect">
            <a:avLst/>
          </a:prstGeom>
          <a:ln>
            <a:solidFill>
              <a:schemeClr val="tx1"/>
            </a:solidFill>
          </a:ln>
        </p:spPr>
      </p:pic>
      <p:sp>
        <p:nvSpPr>
          <p:cNvPr id="5" name="Slide Number Placeholder 4">
            <a:extLst>
              <a:ext uri="{FF2B5EF4-FFF2-40B4-BE49-F238E27FC236}">
                <a16:creationId xmlns:a16="http://schemas.microsoft.com/office/drawing/2014/main" id="{A189B9AA-21C5-DB3C-B46E-F8035729C33C}"/>
              </a:ext>
            </a:extLst>
          </p:cNvPr>
          <p:cNvSpPr>
            <a:spLocks noGrp="1"/>
          </p:cNvSpPr>
          <p:nvPr>
            <p:ph type="sldNum" sz="quarter" idx="12"/>
          </p:nvPr>
        </p:nvSpPr>
        <p:spPr/>
        <p:txBody>
          <a:bodyPr/>
          <a:lstStyle/>
          <a:p>
            <a:fld id="{FF5119A0-8AC7-194A-9A93-24EFCAFFAE4A}" type="slidenum">
              <a:rPr lang="en-US"/>
              <a:t>19</a:t>
            </a:fld>
            <a:endParaRPr lang="en-US"/>
          </a:p>
        </p:txBody>
      </p:sp>
    </p:spTree>
    <p:extLst>
      <p:ext uri="{BB962C8B-B14F-4D97-AF65-F5344CB8AC3E}">
        <p14:creationId xmlns:p14="http://schemas.microsoft.com/office/powerpoint/2010/main" val="374312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C022-8F15-2C45-BE74-86E5880C20EB}"/>
              </a:ext>
            </a:extLst>
          </p:cNvPr>
          <p:cNvSpPr>
            <a:spLocks noGrp="1"/>
          </p:cNvSpPr>
          <p:nvPr>
            <p:ph type="title"/>
          </p:nvPr>
        </p:nvSpPr>
        <p:spPr/>
        <p:txBody>
          <a:bodyPr/>
          <a:lstStyle/>
          <a:p>
            <a:r>
              <a:rPr lang="en-US"/>
              <a:t>Outline </a:t>
            </a:r>
          </a:p>
        </p:txBody>
      </p:sp>
      <p:sp>
        <p:nvSpPr>
          <p:cNvPr id="3" name="Content Placeholder 2">
            <a:extLst>
              <a:ext uri="{FF2B5EF4-FFF2-40B4-BE49-F238E27FC236}">
                <a16:creationId xmlns:a16="http://schemas.microsoft.com/office/drawing/2014/main" id="{E2F5CC72-6B64-DEDC-EE24-AF91DC56F3DD}"/>
              </a:ext>
            </a:extLst>
          </p:cNvPr>
          <p:cNvSpPr>
            <a:spLocks noGrp="1"/>
          </p:cNvSpPr>
          <p:nvPr>
            <p:ph idx="1"/>
          </p:nvPr>
        </p:nvSpPr>
        <p:spPr/>
        <p:txBody>
          <a:bodyPr/>
          <a:lstStyle/>
          <a:p>
            <a:r>
              <a:rPr lang="en-US"/>
              <a:t>Motivation: Linking Occupation Data</a:t>
            </a:r>
          </a:p>
          <a:p>
            <a:endParaRPr lang="en-US"/>
          </a:p>
          <a:p>
            <a:r>
              <a:rPr lang="en-US"/>
              <a:t>Hallmarks of Occupation</a:t>
            </a:r>
          </a:p>
          <a:p>
            <a:endParaRPr lang="en-US"/>
          </a:p>
          <a:p>
            <a:r>
              <a:rPr lang="en-US"/>
              <a:t>Ontological Representation of Occupation</a:t>
            </a:r>
          </a:p>
          <a:p>
            <a:endParaRPr lang="en-US"/>
          </a:p>
          <a:p>
            <a:r>
              <a:rPr lang="en-US"/>
              <a:t>Applications</a:t>
            </a:r>
          </a:p>
          <a:p>
            <a:endParaRPr lang="en-US"/>
          </a:p>
          <a:p>
            <a:endParaRPr lang="en-US"/>
          </a:p>
        </p:txBody>
      </p:sp>
      <p:sp>
        <p:nvSpPr>
          <p:cNvPr id="4" name="Slide Number Placeholder 3">
            <a:extLst>
              <a:ext uri="{FF2B5EF4-FFF2-40B4-BE49-F238E27FC236}">
                <a16:creationId xmlns:a16="http://schemas.microsoft.com/office/drawing/2014/main" id="{CDC3C307-E62A-9938-A624-2C39827F16D1}"/>
              </a:ext>
            </a:extLst>
          </p:cNvPr>
          <p:cNvSpPr>
            <a:spLocks noGrp="1"/>
          </p:cNvSpPr>
          <p:nvPr>
            <p:ph type="sldNum" sz="quarter" idx="12"/>
          </p:nvPr>
        </p:nvSpPr>
        <p:spPr/>
        <p:txBody>
          <a:bodyPr/>
          <a:lstStyle/>
          <a:p>
            <a:fld id="{FF5119A0-8AC7-194A-9A93-24EFCAFFAE4A}" type="slidenum">
              <a:rPr lang="en-US"/>
              <a:t>2</a:t>
            </a:fld>
            <a:endParaRPr lang="en-US"/>
          </a:p>
        </p:txBody>
      </p:sp>
    </p:spTree>
    <p:extLst>
      <p:ext uri="{BB962C8B-B14F-4D97-AF65-F5344CB8AC3E}">
        <p14:creationId xmlns:p14="http://schemas.microsoft.com/office/powerpoint/2010/main" val="2544570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D6B2-3F89-A568-00FE-E3A744C39732}"/>
              </a:ext>
            </a:extLst>
          </p:cNvPr>
          <p:cNvSpPr>
            <a:spLocks noGrp="1"/>
          </p:cNvSpPr>
          <p:nvPr>
            <p:ph type="title"/>
          </p:nvPr>
        </p:nvSpPr>
        <p:spPr/>
        <p:txBody>
          <a:bodyPr/>
          <a:lstStyle/>
          <a:p>
            <a:r>
              <a:rPr lang="en-US" dirty="0"/>
              <a:t>Caution: Wikidata</a:t>
            </a:r>
          </a:p>
        </p:txBody>
      </p:sp>
      <p:sp>
        <p:nvSpPr>
          <p:cNvPr id="3" name="Content Placeholder 2">
            <a:extLst>
              <a:ext uri="{FF2B5EF4-FFF2-40B4-BE49-F238E27FC236}">
                <a16:creationId xmlns:a16="http://schemas.microsoft.com/office/drawing/2014/main" id="{20E95982-295A-B0B7-CDA8-0FBA5F27C298}"/>
              </a:ext>
            </a:extLst>
          </p:cNvPr>
          <p:cNvSpPr>
            <a:spLocks noGrp="1"/>
          </p:cNvSpPr>
          <p:nvPr>
            <p:ph idx="1"/>
          </p:nvPr>
        </p:nvSpPr>
        <p:spPr>
          <a:xfrm>
            <a:off x="838200" y="1825625"/>
            <a:ext cx="10515600" cy="4895850"/>
          </a:xfrm>
        </p:spPr>
        <p:txBody>
          <a:bodyPr>
            <a:normAutofit/>
          </a:bodyPr>
          <a:lstStyle/>
          <a:p>
            <a:r>
              <a:rPr lang="en-US" dirty="0"/>
              <a:t>Wikidata</a:t>
            </a:r>
            <a:r>
              <a:rPr lang="en-US" b="1" dirty="0"/>
              <a:t> </a:t>
            </a:r>
            <a:r>
              <a:rPr lang="en-US" dirty="0"/>
              <a:t>allows poorly curated information to be easily added; for example, there are resources for over </a:t>
            </a:r>
            <a:r>
              <a:rPr lang="en-US" b="1" dirty="0"/>
              <a:t>10 million humans </a:t>
            </a:r>
            <a:r>
              <a:rPr lang="en-US" dirty="0"/>
              <a:t>in Wikidata, many of which have few attributes (see badminton champions).  </a:t>
            </a:r>
          </a:p>
          <a:p>
            <a:endParaRPr lang="en-US" dirty="0"/>
          </a:p>
          <a:p>
            <a:r>
              <a:rPr lang="en-US" dirty="0"/>
              <a:t>The property P106 = has-occupation lists over 17,000 occupation terms which are not instances-of Wikidata’s occupation entity Q12737077</a:t>
            </a:r>
          </a:p>
          <a:p>
            <a:endParaRPr lang="en-US" dirty="0"/>
          </a:p>
          <a:p>
            <a:r>
              <a:rPr lang="en-US" dirty="0"/>
              <a:t>OccO will strive to link “standard” Wikidata occupations where they exist and strive to gain Wikimedia’s interest in better curation of occupations</a:t>
            </a:r>
          </a:p>
        </p:txBody>
      </p:sp>
      <p:sp>
        <p:nvSpPr>
          <p:cNvPr id="4" name="Slide Number Placeholder 3">
            <a:extLst>
              <a:ext uri="{FF2B5EF4-FFF2-40B4-BE49-F238E27FC236}">
                <a16:creationId xmlns:a16="http://schemas.microsoft.com/office/drawing/2014/main" id="{5837BD84-FBB9-E3FC-3F1F-CF200CB71777}"/>
              </a:ext>
            </a:extLst>
          </p:cNvPr>
          <p:cNvSpPr>
            <a:spLocks noGrp="1"/>
          </p:cNvSpPr>
          <p:nvPr>
            <p:ph type="sldNum" sz="quarter" idx="12"/>
          </p:nvPr>
        </p:nvSpPr>
        <p:spPr/>
        <p:txBody>
          <a:bodyPr/>
          <a:lstStyle/>
          <a:p>
            <a:fld id="{FF5119A0-8AC7-194A-9A93-24EFCAFFAE4A}" type="slidenum">
              <a:rPr lang="en-US"/>
              <a:t>20</a:t>
            </a:fld>
            <a:endParaRPr lang="en-US"/>
          </a:p>
        </p:txBody>
      </p:sp>
    </p:spTree>
    <p:extLst>
      <p:ext uri="{BB962C8B-B14F-4D97-AF65-F5344CB8AC3E}">
        <p14:creationId xmlns:p14="http://schemas.microsoft.com/office/powerpoint/2010/main" val="428845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Occupation Lingua Franca</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0515600" cy="4912059"/>
          </a:xfrm>
        </p:spPr>
        <p:txBody>
          <a:bodyPr>
            <a:normAutofit/>
          </a:bodyPr>
          <a:lstStyle/>
          <a:p>
            <a:r>
              <a:rPr lang="en-US"/>
              <a:t>We intend the Occupation Ontology (OccO) to be used as a supplement in NLP crosswalk development to mitigate these further limitations</a:t>
            </a:r>
          </a:p>
          <a:p>
            <a:endParaRPr lang="en-US"/>
          </a:p>
          <a:p>
            <a:r>
              <a:rPr lang="en-US"/>
              <a:t>To that end, our OccO project has focused on: </a:t>
            </a:r>
          </a:p>
          <a:p>
            <a:pPr marL="971550" lvl="1" indent="-514350">
              <a:buFont typeface="+mj-lt"/>
              <a:buAutoNum type="arabicPeriod"/>
            </a:pPr>
            <a:r>
              <a:rPr lang="en-US" sz="2800"/>
              <a:t>Mapping </a:t>
            </a:r>
            <a:r>
              <a:rPr lang="en-US" sz="2800" i="1"/>
              <a:t>additional data sources </a:t>
            </a:r>
            <a:r>
              <a:rPr lang="en-US" sz="2800"/>
              <a:t>beyond those used by occupation standard developers into this common language, for cross-validation</a:t>
            </a:r>
          </a:p>
          <a:p>
            <a:pPr marL="971550" lvl="1" indent="-514350">
              <a:buFont typeface="+mj-lt"/>
              <a:buAutoNum type="arabicPeriod"/>
            </a:pPr>
            <a:endParaRPr lang="en-US" sz="2800"/>
          </a:p>
          <a:p>
            <a:pPr marL="971550" lvl="1" indent="-514350">
              <a:buFont typeface="+mj-lt"/>
              <a:buAutoNum type="arabicPeriod"/>
            </a:pPr>
            <a:endParaRPr lang="en-US" sz="2800"/>
          </a:p>
        </p:txBody>
      </p:sp>
      <p:sp>
        <p:nvSpPr>
          <p:cNvPr id="4" name="Slide Number Placeholder 3">
            <a:extLst>
              <a:ext uri="{FF2B5EF4-FFF2-40B4-BE49-F238E27FC236}">
                <a16:creationId xmlns:a16="http://schemas.microsoft.com/office/drawing/2014/main" id="{29CC2235-B5A7-EB19-89D9-F9D8E610CCFA}"/>
              </a:ext>
            </a:extLst>
          </p:cNvPr>
          <p:cNvSpPr>
            <a:spLocks noGrp="1"/>
          </p:cNvSpPr>
          <p:nvPr>
            <p:ph type="sldNum" sz="quarter" idx="12"/>
          </p:nvPr>
        </p:nvSpPr>
        <p:spPr/>
        <p:txBody>
          <a:bodyPr/>
          <a:lstStyle/>
          <a:p>
            <a:fld id="{FF5119A0-8AC7-194A-9A93-24EFCAFFAE4A}" type="slidenum">
              <a:rPr lang="en-US"/>
              <a:t>21</a:t>
            </a:fld>
            <a:endParaRPr lang="en-US"/>
          </a:p>
        </p:txBody>
      </p:sp>
    </p:spTree>
    <p:extLst>
      <p:ext uri="{BB962C8B-B14F-4D97-AF65-F5344CB8AC3E}">
        <p14:creationId xmlns:p14="http://schemas.microsoft.com/office/powerpoint/2010/main" val="125008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Occupation Lingua Franca</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0515600" cy="4912059"/>
          </a:xfrm>
        </p:spPr>
        <p:txBody>
          <a:bodyPr>
            <a:normAutofit/>
          </a:bodyPr>
          <a:lstStyle/>
          <a:p>
            <a:r>
              <a:rPr lang="en-US"/>
              <a:t>We intend the Occupation Ontology (OccO) to be used as a supplement in NLP crosswalk development to mitigate these further limitations</a:t>
            </a:r>
          </a:p>
          <a:p>
            <a:endParaRPr lang="en-US"/>
          </a:p>
          <a:p>
            <a:r>
              <a:rPr lang="en-US"/>
              <a:t>To that end, our OccO project has focused on: </a:t>
            </a:r>
          </a:p>
          <a:p>
            <a:pPr marL="971550" lvl="1" indent="-514350">
              <a:buFont typeface="+mj-lt"/>
              <a:buAutoNum type="arabicPeriod"/>
            </a:pPr>
            <a:r>
              <a:rPr lang="en-US" sz="2800"/>
              <a:t>Mapping </a:t>
            </a:r>
            <a:r>
              <a:rPr lang="en-US" sz="2800" i="1"/>
              <a:t>additional data sources </a:t>
            </a:r>
            <a:r>
              <a:rPr lang="en-US" sz="2800"/>
              <a:t>beyond those used by occupation standard developers into this common language, for cross-validation</a:t>
            </a:r>
          </a:p>
          <a:p>
            <a:pPr marL="971550" lvl="1" indent="-514350">
              <a:buFont typeface="+mj-lt"/>
              <a:buAutoNum type="arabicPeriod"/>
            </a:pPr>
            <a:endParaRPr lang="en-US" sz="2800"/>
          </a:p>
          <a:p>
            <a:pPr marL="971550" lvl="1" indent="-514350">
              <a:buFont typeface="+mj-lt"/>
              <a:buAutoNum type="arabicPeriod"/>
            </a:pPr>
            <a:r>
              <a:rPr lang="en-US" sz="2800"/>
              <a:t>Creating a </a:t>
            </a:r>
            <a:r>
              <a:rPr lang="en-US" sz="2800" i="1"/>
              <a:t>semantically rich </a:t>
            </a:r>
            <a:r>
              <a:rPr lang="en-US" sz="2800"/>
              <a:t>common language into which occupation standards can be mapped</a:t>
            </a:r>
          </a:p>
          <a:p>
            <a:pPr marL="971550" lvl="1" indent="-514350">
              <a:buFont typeface="+mj-lt"/>
              <a:buAutoNum type="arabicPeriod"/>
            </a:pPr>
            <a:endParaRPr lang="en-US" sz="2800"/>
          </a:p>
        </p:txBody>
      </p:sp>
      <p:sp>
        <p:nvSpPr>
          <p:cNvPr id="4" name="Slide Number Placeholder 3">
            <a:extLst>
              <a:ext uri="{FF2B5EF4-FFF2-40B4-BE49-F238E27FC236}">
                <a16:creationId xmlns:a16="http://schemas.microsoft.com/office/drawing/2014/main" id="{29CC2235-B5A7-EB19-89D9-F9D8E610CCFA}"/>
              </a:ext>
            </a:extLst>
          </p:cNvPr>
          <p:cNvSpPr>
            <a:spLocks noGrp="1"/>
          </p:cNvSpPr>
          <p:nvPr>
            <p:ph type="sldNum" sz="quarter" idx="12"/>
          </p:nvPr>
        </p:nvSpPr>
        <p:spPr/>
        <p:txBody>
          <a:bodyPr/>
          <a:lstStyle/>
          <a:p>
            <a:fld id="{FF5119A0-8AC7-194A-9A93-24EFCAFFAE4A}" type="slidenum">
              <a:rPr lang="en-US"/>
              <a:t>22</a:t>
            </a:fld>
            <a:endParaRPr lang="en-US"/>
          </a:p>
        </p:txBody>
      </p:sp>
    </p:spTree>
    <p:extLst>
      <p:ext uri="{BB962C8B-B14F-4D97-AF65-F5344CB8AC3E}">
        <p14:creationId xmlns:p14="http://schemas.microsoft.com/office/powerpoint/2010/main" val="276158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Manual Labor</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0515600" cy="4912059"/>
          </a:xfrm>
        </p:spPr>
        <p:txBody>
          <a:bodyPr>
            <a:normAutofit/>
          </a:bodyPr>
          <a:lstStyle/>
          <a:p>
            <a:r>
              <a:rPr lang="en-US"/>
              <a:t>One strategy for addressing the manual curation involved in both NLP-driven and traditional crosswalk development strategies...</a:t>
            </a:r>
          </a:p>
          <a:p>
            <a:endParaRPr lang="en-US"/>
          </a:p>
          <a:p>
            <a:r>
              <a:rPr lang="en-US"/>
              <a:t>Involves mapping occupation standards into an ontology environment...</a:t>
            </a:r>
          </a:p>
          <a:p>
            <a:endParaRPr lang="en-US"/>
          </a:p>
          <a:p>
            <a:r>
              <a:rPr lang="en-US"/>
              <a:t>Capable of leveraging semantic relationships extracted from descriptions, associated skills, abilities, and expertise</a:t>
            </a:r>
            <a:endParaRPr lang="en-US" sz="2800"/>
          </a:p>
        </p:txBody>
      </p:sp>
      <p:sp>
        <p:nvSpPr>
          <p:cNvPr id="4" name="Slide Number Placeholder 3">
            <a:extLst>
              <a:ext uri="{FF2B5EF4-FFF2-40B4-BE49-F238E27FC236}">
                <a16:creationId xmlns:a16="http://schemas.microsoft.com/office/drawing/2014/main" id="{20292524-A151-CF9B-B198-206A1806DA13}"/>
              </a:ext>
            </a:extLst>
          </p:cNvPr>
          <p:cNvSpPr>
            <a:spLocks noGrp="1"/>
          </p:cNvSpPr>
          <p:nvPr>
            <p:ph type="sldNum" sz="quarter" idx="12"/>
          </p:nvPr>
        </p:nvSpPr>
        <p:spPr/>
        <p:txBody>
          <a:bodyPr/>
          <a:lstStyle/>
          <a:p>
            <a:fld id="{FF5119A0-8AC7-194A-9A93-24EFCAFFAE4A}" type="slidenum">
              <a:rPr lang="en-US"/>
              <a:t>23</a:t>
            </a:fld>
            <a:endParaRPr lang="en-US"/>
          </a:p>
        </p:txBody>
      </p:sp>
    </p:spTree>
    <p:extLst>
      <p:ext uri="{BB962C8B-B14F-4D97-AF65-F5344CB8AC3E}">
        <p14:creationId xmlns:p14="http://schemas.microsoft.com/office/powerpoint/2010/main" val="3218455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20F8-A06A-65E5-649F-0593AA589388}"/>
              </a:ext>
            </a:extLst>
          </p:cNvPr>
          <p:cNvSpPr>
            <a:spLocks noGrp="1"/>
          </p:cNvSpPr>
          <p:nvPr>
            <p:ph type="title"/>
          </p:nvPr>
        </p:nvSpPr>
        <p:spPr/>
        <p:txBody>
          <a:bodyPr/>
          <a:lstStyle/>
          <a:p>
            <a:r>
              <a:rPr lang="en-US"/>
              <a:t>Linked Occupation Data Ecosystem</a:t>
            </a:r>
          </a:p>
        </p:txBody>
      </p:sp>
      <p:grpSp>
        <p:nvGrpSpPr>
          <p:cNvPr id="6" name="Group 5">
            <a:extLst>
              <a:ext uri="{FF2B5EF4-FFF2-40B4-BE49-F238E27FC236}">
                <a16:creationId xmlns:a16="http://schemas.microsoft.com/office/drawing/2014/main" id="{16E157CD-A8AE-D82B-ED3E-F9F6A509E8B1}"/>
              </a:ext>
            </a:extLst>
          </p:cNvPr>
          <p:cNvGrpSpPr/>
          <p:nvPr/>
        </p:nvGrpSpPr>
        <p:grpSpPr>
          <a:xfrm>
            <a:off x="1844900" y="1844278"/>
            <a:ext cx="8502200" cy="2811066"/>
            <a:chOff x="163286" y="1900272"/>
            <a:chExt cx="8502200" cy="2811066"/>
          </a:xfrm>
        </p:grpSpPr>
        <p:pic>
          <p:nvPicPr>
            <p:cNvPr id="4" name="Picture 3" descr="Diagram&#10;&#10;Description automatically generated">
              <a:extLst>
                <a:ext uri="{FF2B5EF4-FFF2-40B4-BE49-F238E27FC236}">
                  <a16:creationId xmlns:a16="http://schemas.microsoft.com/office/drawing/2014/main" id="{5859BF05-EB95-E2D0-ED97-594733F3799A}"/>
                </a:ext>
              </a:extLst>
            </p:cNvPr>
            <p:cNvPicPr>
              <a:picLocks noChangeAspect="1"/>
            </p:cNvPicPr>
            <p:nvPr/>
          </p:nvPicPr>
          <p:blipFill rotWithShape="1">
            <a:blip r:embed="rId2">
              <a:extLst>
                <a:ext uri="{28A0092B-C50C-407E-A947-70E740481C1C}">
                  <a14:useLocalDpi xmlns:a14="http://schemas.microsoft.com/office/drawing/2010/main" val="0"/>
                </a:ext>
              </a:extLst>
            </a:blip>
            <a:srcRect l="1287" r="3929" b="47987"/>
            <a:stretch/>
          </p:blipFill>
          <p:spPr bwMode="auto">
            <a:xfrm>
              <a:off x="163286" y="1900272"/>
              <a:ext cx="8502200" cy="2811066"/>
            </a:xfrm>
            <a:prstGeom prst="rect">
              <a:avLst/>
            </a:prstGeom>
            <a:noFill/>
            <a:ln w="9525" cap="flat" cmpd="sng" algn="ctr">
              <a:solidFill>
                <a:srgbClr val="E7E6E6">
                  <a:lumMod val="50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cxnSp>
          <p:nvCxnSpPr>
            <p:cNvPr id="5" name="Straight Arrow Connector 4">
              <a:extLst>
                <a:ext uri="{FF2B5EF4-FFF2-40B4-BE49-F238E27FC236}">
                  <a16:creationId xmlns:a16="http://schemas.microsoft.com/office/drawing/2014/main" id="{D09F7098-7DFF-291E-D5A0-4AE88CE78BAB}"/>
                </a:ext>
              </a:extLst>
            </p:cNvPr>
            <p:cNvCxnSpPr>
              <a:cxnSpLocks/>
            </p:cNvCxnSpPr>
            <p:nvPr/>
          </p:nvCxnSpPr>
          <p:spPr>
            <a:xfrm flipV="1">
              <a:off x="1620456" y="2503714"/>
              <a:ext cx="1304173" cy="9200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A70096B-DAB4-42B6-9233-475306FD9F96}"/>
                </a:ext>
              </a:extLst>
            </p:cNvPr>
            <p:cNvCxnSpPr>
              <a:cxnSpLocks/>
            </p:cNvCxnSpPr>
            <p:nvPr/>
          </p:nvCxnSpPr>
          <p:spPr>
            <a:xfrm flipV="1">
              <a:off x="2871989" y="2840643"/>
              <a:ext cx="416648" cy="5507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6771C7B-547D-ED00-3423-83AABB773A57}"/>
                </a:ext>
              </a:extLst>
            </p:cNvPr>
            <p:cNvCxnSpPr>
              <a:cxnSpLocks/>
            </p:cNvCxnSpPr>
            <p:nvPr/>
          </p:nvCxnSpPr>
          <p:spPr>
            <a:xfrm flipH="1" flipV="1">
              <a:off x="5404729" y="2491801"/>
              <a:ext cx="837232" cy="5175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0C74C5-83EC-4051-6CB0-FFFE7D493B91}"/>
                </a:ext>
              </a:extLst>
            </p:cNvPr>
            <p:cNvCxnSpPr>
              <a:cxnSpLocks/>
            </p:cNvCxnSpPr>
            <p:nvPr/>
          </p:nvCxnSpPr>
          <p:spPr>
            <a:xfrm flipH="1" flipV="1">
              <a:off x="5044225" y="2871989"/>
              <a:ext cx="448573" cy="4507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EA0FCCB-2362-FBD1-6ED8-72912298CB70}"/>
              </a:ext>
            </a:extLst>
          </p:cNvPr>
          <p:cNvSpPr txBox="1"/>
          <p:nvPr/>
        </p:nvSpPr>
        <p:spPr>
          <a:xfrm>
            <a:off x="1466751" y="5035532"/>
            <a:ext cx="9258497" cy="1384995"/>
          </a:xfrm>
          <a:prstGeom prst="rect">
            <a:avLst/>
          </a:prstGeom>
          <a:noFill/>
        </p:spPr>
        <p:txBody>
          <a:bodyPr wrap="none" rtlCol="0">
            <a:spAutoFit/>
          </a:bodyPr>
          <a:lstStyle/>
          <a:p>
            <a:r>
              <a:rPr lang="en-US" sz="2800">
                <a:latin typeface="Garamond" panose="02020404030301010803" pitchFamily="18" charset="0"/>
              </a:rPr>
              <a:t>While the Occupation Ontology is designed as a </a:t>
            </a:r>
            <a:r>
              <a:rPr lang="en-US" sz="2800" i="1">
                <a:latin typeface="Garamond" panose="02020404030301010803" pitchFamily="18" charset="0"/>
              </a:rPr>
              <a:t>lingua franca </a:t>
            </a:r>
            <a:r>
              <a:rPr lang="en-US" sz="2800">
                <a:latin typeface="Garamond" panose="02020404030301010803" pitchFamily="18" charset="0"/>
              </a:rPr>
              <a:t>into </a:t>
            </a:r>
            <a:br>
              <a:rPr lang="en-US" sz="2800">
                <a:latin typeface="Garamond" panose="02020404030301010803" pitchFamily="18" charset="0"/>
              </a:rPr>
            </a:br>
            <a:r>
              <a:rPr lang="en-US" sz="2800">
                <a:latin typeface="Garamond" panose="02020404030301010803" pitchFamily="18" charset="0"/>
              </a:rPr>
              <a:t>which occupation standards and structured occupation data can </a:t>
            </a:r>
            <a:br>
              <a:rPr lang="en-US" sz="2800">
                <a:latin typeface="Garamond" panose="02020404030301010803" pitchFamily="18" charset="0"/>
              </a:rPr>
            </a:br>
            <a:r>
              <a:rPr lang="en-US" sz="2800">
                <a:latin typeface="Garamond" panose="02020404030301010803" pitchFamily="18" charset="0"/>
              </a:rPr>
              <a:t>be mapped to promote interoperability. </a:t>
            </a:r>
          </a:p>
        </p:txBody>
      </p:sp>
      <p:sp>
        <p:nvSpPr>
          <p:cNvPr id="3" name="Slide Number Placeholder 2">
            <a:extLst>
              <a:ext uri="{FF2B5EF4-FFF2-40B4-BE49-F238E27FC236}">
                <a16:creationId xmlns:a16="http://schemas.microsoft.com/office/drawing/2014/main" id="{A225FF2A-4953-83F7-90D4-D0C4680AB4B2}"/>
              </a:ext>
            </a:extLst>
          </p:cNvPr>
          <p:cNvSpPr>
            <a:spLocks noGrp="1"/>
          </p:cNvSpPr>
          <p:nvPr>
            <p:ph type="sldNum" sz="quarter" idx="12"/>
          </p:nvPr>
        </p:nvSpPr>
        <p:spPr/>
        <p:txBody>
          <a:bodyPr/>
          <a:lstStyle/>
          <a:p>
            <a:fld id="{FF5119A0-8AC7-194A-9A93-24EFCAFFAE4A}" type="slidenum">
              <a:rPr lang="en-US"/>
              <a:t>24</a:t>
            </a:fld>
            <a:endParaRPr lang="en-US"/>
          </a:p>
        </p:txBody>
      </p:sp>
    </p:spTree>
    <p:extLst>
      <p:ext uri="{BB962C8B-B14F-4D97-AF65-F5344CB8AC3E}">
        <p14:creationId xmlns:p14="http://schemas.microsoft.com/office/powerpoint/2010/main" val="4082721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859BF05-EB95-E2D0-ED97-594733F3799A}"/>
              </a:ext>
            </a:extLst>
          </p:cNvPr>
          <p:cNvPicPr>
            <a:picLocks noChangeAspect="1"/>
          </p:cNvPicPr>
          <p:nvPr/>
        </p:nvPicPr>
        <p:blipFill rotWithShape="1">
          <a:blip r:embed="rId2">
            <a:extLst>
              <a:ext uri="{28A0092B-C50C-407E-A947-70E740481C1C}">
                <a14:useLocalDpi xmlns:a14="http://schemas.microsoft.com/office/drawing/2010/main" val="0"/>
              </a:ext>
            </a:extLst>
          </a:blip>
          <a:srcRect l="1287" r="3929" b="10684"/>
          <a:stretch/>
        </p:blipFill>
        <p:spPr bwMode="auto">
          <a:xfrm>
            <a:off x="0" y="0"/>
            <a:ext cx="12191999" cy="6858000"/>
          </a:xfrm>
          <a:prstGeom prst="rect">
            <a:avLst/>
          </a:prstGeom>
          <a:noFill/>
          <a:ln w="9525" cap="flat" cmpd="sng" algn="ctr">
            <a:solidFill>
              <a:srgbClr val="E7E6E6">
                <a:lumMod val="50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A225FF2A-4953-83F7-90D4-D0C4680AB4B2}"/>
              </a:ext>
            </a:extLst>
          </p:cNvPr>
          <p:cNvSpPr>
            <a:spLocks noGrp="1"/>
          </p:cNvSpPr>
          <p:nvPr>
            <p:ph type="sldNum" sz="quarter" idx="12"/>
          </p:nvPr>
        </p:nvSpPr>
        <p:spPr/>
        <p:txBody>
          <a:bodyPr/>
          <a:lstStyle/>
          <a:p>
            <a:fld id="{FF5119A0-8AC7-194A-9A93-24EFCAFFAE4A}" type="slidenum">
              <a:rPr lang="en-US"/>
              <a:t>25</a:t>
            </a:fld>
            <a:endParaRPr lang="en-US"/>
          </a:p>
        </p:txBody>
      </p:sp>
      <p:sp>
        <p:nvSpPr>
          <p:cNvPr id="2" name="Oval 1">
            <a:extLst>
              <a:ext uri="{FF2B5EF4-FFF2-40B4-BE49-F238E27FC236}">
                <a16:creationId xmlns:a16="http://schemas.microsoft.com/office/drawing/2014/main" id="{BF38C772-6C0B-C176-82C1-3AD4362992E2}"/>
              </a:ext>
            </a:extLst>
          </p:cNvPr>
          <p:cNvSpPr/>
          <p:nvPr/>
        </p:nvSpPr>
        <p:spPr>
          <a:xfrm>
            <a:off x="3965712" y="119269"/>
            <a:ext cx="3538331" cy="1490869"/>
          </a:xfrm>
          <a:prstGeom prst="ellipse">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318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C022-8F15-2C45-BE74-86E5880C20EB}"/>
              </a:ext>
            </a:extLst>
          </p:cNvPr>
          <p:cNvSpPr>
            <a:spLocks noGrp="1"/>
          </p:cNvSpPr>
          <p:nvPr>
            <p:ph type="title"/>
          </p:nvPr>
        </p:nvSpPr>
        <p:spPr/>
        <p:txBody>
          <a:bodyPr/>
          <a:lstStyle/>
          <a:p>
            <a:r>
              <a:rPr lang="en-US"/>
              <a:t>Outline </a:t>
            </a:r>
          </a:p>
        </p:txBody>
      </p:sp>
      <p:sp>
        <p:nvSpPr>
          <p:cNvPr id="3" name="Content Placeholder 2">
            <a:extLst>
              <a:ext uri="{FF2B5EF4-FFF2-40B4-BE49-F238E27FC236}">
                <a16:creationId xmlns:a16="http://schemas.microsoft.com/office/drawing/2014/main" id="{E2F5CC72-6B64-DEDC-EE24-AF91DC56F3DD}"/>
              </a:ext>
            </a:extLst>
          </p:cNvPr>
          <p:cNvSpPr>
            <a:spLocks noGrp="1"/>
          </p:cNvSpPr>
          <p:nvPr>
            <p:ph idx="1"/>
          </p:nvPr>
        </p:nvSpPr>
        <p:spPr/>
        <p:txBody>
          <a:bodyPr/>
          <a:lstStyle/>
          <a:p>
            <a:r>
              <a:rPr lang="en-US"/>
              <a:t>Motivation: Linking Occupation Data</a:t>
            </a:r>
          </a:p>
          <a:p>
            <a:endParaRPr lang="en-US"/>
          </a:p>
          <a:p>
            <a:r>
              <a:rPr lang="en-US">
                <a:solidFill>
                  <a:srgbClr val="FF0000"/>
                </a:solidFill>
              </a:rPr>
              <a:t>Hallmarks of Occupation</a:t>
            </a:r>
          </a:p>
          <a:p>
            <a:endParaRPr lang="en-US"/>
          </a:p>
          <a:p>
            <a:r>
              <a:rPr lang="en-US"/>
              <a:t>Ontological Representation of Occupation</a:t>
            </a:r>
          </a:p>
          <a:p>
            <a:endParaRPr lang="en-US"/>
          </a:p>
          <a:p>
            <a:r>
              <a:rPr lang="en-US"/>
              <a:t>Applications</a:t>
            </a:r>
          </a:p>
          <a:p>
            <a:endParaRPr lang="en-US"/>
          </a:p>
          <a:p>
            <a:endParaRPr lang="en-US"/>
          </a:p>
        </p:txBody>
      </p:sp>
      <p:sp>
        <p:nvSpPr>
          <p:cNvPr id="4" name="Slide Number Placeholder 3">
            <a:extLst>
              <a:ext uri="{FF2B5EF4-FFF2-40B4-BE49-F238E27FC236}">
                <a16:creationId xmlns:a16="http://schemas.microsoft.com/office/drawing/2014/main" id="{9DC10CF3-A56F-7F8D-6A1E-68553B24F1A2}"/>
              </a:ext>
            </a:extLst>
          </p:cNvPr>
          <p:cNvSpPr>
            <a:spLocks noGrp="1"/>
          </p:cNvSpPr>
          <p:nvPr>
            <p:ph type="sldNum" sz="quarter" idx="12"/>
          </p:nvPr>
        </p:nvSpPr>
        <p:spPr/>
        <p:txBody>
          <a:bodyPr/>
          <a:lstStyle/>
          <a:p>
            <a:fld id="{FF5119A0-8AC7-194A-9A93-24EFCAFFAE4A}" type="slidenum">
              <a:rPr lang="en-US"/>
              <a:t>26</a:t>
            </a:fld>
            <a:endParaRPr lang="en-US"/>
          </a:p>
        </p:txBody>
      </p:sp>
    </p:spTree>
    <p:extLst>
      <p:ext uri="{BB962C8B-B14F-4D97-AF65-F5344CB8AC3E}">
        <p14:creationId xmlns:p14="http://schemas.microsoft.com/office/powerpoint/2010/main" val="215226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58B0-063B-BC27-92F2-0BDD86B5E068}"/>
              </a:ext>
            </a:extLst>
          </p:cNvPr>
          <p:cNvSpPr>
            <a:spLocks noGrp="1"/>
          </p:cNvSpPr>
          <p:nvPr>
            <p:ph type="title"/>
          </p:nvPr>
        </p:nvSpPr>
        <p:spPr/>
        <p:txBody>
          <a:bodyPr/>
          <a:lstStyle/>
          <a:p>
            <a:r>
              <a:rPr lang="en-US"/>
              <a:t>Occupations as Job Title</a:t>
            </a:r>
          </a:p>
        </p:txBody>
      </p:sp>
      <p:sp>
        <p:nvSpPr>
          <p:cNvPr id="3" name="Content Placeholder 2">
            <a:extLst>
              <a:ext uri="{FF2B5EF4-FFF2-40B4-BE49-F238E27FC236}">
                <a16:creationId xmlns:a16="http://schemas.microsoft.com/office/drawing/2014/main" id="{489C2122-87E1-7CF2-1FE8-A36ACCA5D09E}"/>
              </a:ext>
            </a:extLst>
          </p:cNvPr>
          <p:cNvSpPr>
            <a:spLocks noGrp="1"/>
          </p:cNvSpPr>
          <p:nvPr>
            <p:ph idx="1"/>
          </p:nvPr>
        </p:nvSpPr>
        <p:spPr>
          <a:xfrm>
            <a:off x="838200" y="1825624"/>
            <a:ext cx="10515600" cy="4955319"/>
          </a:xfrm>
        </p:spPr>
        <p:txBody>
          <a:bodyPr>
            <a:normAutofit/>
          </a:bodyPr>
          <a:lstStyle/>
          <a:p>
            <a:r>
              <a:rPr lang="en-US"/>
              <a:t>In natural language (eng), </a:t>
            </a:r>
            <a:br>
              <a:rPr lang="en-US"/>
            </a:br>
            <a:r>
              <a:rPr lang="en-US"/>
              <a:t>“occupation” is often used </a:t>
            </a:r>
            <a:br>
              <a:rPr lang="en-US"/>
            </a:br>
            <a:r>
              <a:rPr lang="en-US"/>
              <a:t>synonymously with “job” or </a:t>
            </a:r>
            <a:br>
              <a:rPr lang="en-US"/>
            </a:br>
            <a:r>
              <a:rPr lang="en-US"/>
              <a:t>“job title”</a:t>
            </a:r>
          </a:p>
          <a:p>
            <a:endParaRPr lang="en-US"/>
          </a:p>
          <a:p>
            <a:r>
              <a:rPr lang="en-US"/>
              <a:t>ISCO defines “occuption” </a:t>
            </a:r>
            <a:br>
              <a:rPr lang="en-US"/>
            </a:br>
            <a:r>
              <a:rPr lang="en-US"/>
              <a:t>as involving ‘work </a:t>
            </a:r>
            <a:br>
              <a:rPr lang="en-US"/>
            </a:br>
            <a:r>
              <a:rPr lang="en-US"/>
              <a:t>peformed...for an employer...’</a:t>
            </a:r>
          </a:p>
          <a:p>
            <a:endParaRPr lang="en-US"/>
          </a:p>
          <a:p>
            <a:r>
              <a:rPr lang="en-US"/>
              <a:t>I’ve asked several attendees “What’s your occupation” and was met with a job title every time</a:t>
            </a:r>
          </a:p>
          <a:p>
            <a:endParaRPr lang="en-US"/>
          </a:p>
        </p:txBody>
      </p:sp>
      <p:pic>
        <p:nvPicPr>
          <p:cNvPr id="7" name="Picture 6" descr="A close-up of words&#10;&#10;Description automatically generated with medium confidence">
            <a:extLst>
              <a:ext uri="{FF2B5EF4-FFF2-40B4-BE49-F238E27FC236}">
                <a16:creationId xmlns:a16="http://schemas.microsoft.com/office/drawing/2014/main" id="{6EF6A919-CE2A-B954-1615-2E6E8E9653B5}"/>
              </a:ext>
            </a:extLst>
          </p:cNvPr>
          <p:cNvPicPr>
            <a:picLocks noChangeAspect="1"/>
          </p:cNvPicPr>
          <p:nvPr/>
        </p:nvPicPr>
        <p:blipFill>
          <a:blip r:embed="rId2">
            <a:alphaModFix amt="70000"/>
          </a:blip>
          <a:stretch>
            <a:fillRect/>
          </a:stretch>
        </p:blipFill>
        <p:spPr>
          <a:xfrm>
            <a:off x="5393093" y="1823366"/>
            <a:ext cx="6720334" cy="3313713"/>
          </a:xfrm>
          <a:prstGeom prst="rect">
            <a:avLst/>
          </a:prstGeom>
          <a:ln>
            <a:solidFill>
              <a:schemeClr val="tx1"/>
            </a:solidFill>
          </a:ln>
        </p:spPr>
      </p:pic>
      <p:sp>
        <p:nvSpPr>
          <p:cNvPr id="4" name="Slide Number Placeholder 3">
            <a:extLst>
              <a:ext uri="{FF2B5EF4-FFF2-40B4-BE49-F238E27FC236}">
                <a16:creationId xmlns:a16="http://schemas.microsoft.com/office/drawing/2014/main" id="{5F6CD8AD-E4E0-9A5A-29BF-AE51F39C1D83}"/>
              </a:ext>
            </a:extLst>
          </p:cNvPr>
          <p:cNvSpPr>
            <a:spLocks noGrp="1"/>
          </p:cNvSpPr>
          <p:nvPr>
            <p:ph type="sldNum" sz="quarter" idx="12"/>
          </p:nvPr>
        </p:nvSpPr>
        <p:spPr/>
        <p:txBody>
          <a:bodyPr/>
          <a:lstStyle/>
          <a:p>
            <a:fld id="{FF5119A0-8AC7-194A-9A93-24EFCAFFAE4A}" type="slidenum">
              <a:rPr lang="en-US"/>
              <a:t>27</a:t>
            </a:fld>
            <a:endParaRPr lang="en-US"/>
          </a:p>
        </p:txBody>
      </p:sp>
    </p:spTree>
    <p:extLst>
      <p:ext uri="{BB962C8B-B14F-4D97-AF65-F5344CB8AC3E}">
        <p14:creationId xmlns:p14="http://schemas.microsoft.com/office/powerpoint/2010/main" val="242966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58B0-063B-BC27-92F2-0BDD86B5E068}"/>
              </a:ext>
            </a:extLst>
          </p:cNvPr>
          <p:cNvSpPr>
            <a:spLocks noGrp="1"/>
          </p:cNvSpPr>
          <p:nvPr>
            <p:ph type="title"/>
          </p:nvPr>
        </p:nvSpPr>
        <p:spPr/>
        <p:txBody>
          <a:bodyPr/>
          <a:lstStyle/>
          <a:p>
            <a:r>
              <a:rPr lang="en-US"/>
              <a:t>Occupations as Skills/Abilities</a:t>
            </a:r>
          </a:p>
        </p:txBody>
      </p:sp>
      <p:sp>
        <p:nvSpPr>
          <p:cNvPr id="3" name="Content Placeholder 2">
            <a:extLst>
              <a:ext uri="{FF2B5EF4-FFF2-40B4-BE49-F238E27FC236}">
                <a16:creationId xmlns:a16="http://schemas.microsoft.com/office/drawing/2014/main" id="{489C2122-87E1-7CF2-1FE8-A36ACCA5D09E}"/>
              </a:ext>
            </a:extLst>
          </p:cNvPr>
          <p:cNvSpPr>
            <a:spLocks noGrp="1"/>
          </p:cNvSpPr>
          <p:nvPr>
            <p:ph idx="1"/>
          </p:nvPr>
        </p:nvSpPr>
        <p:spPr>
          <a:xfrm>
            <a:off x="838200" y="1825624"/>
            <a:ext cx="10515600" cy="5032375"/>
          </a:xfrm>
        </p:spPr>
        <p:txBody>
          <a:bodyPr>
            <a:normAutofit/>
          </a:bodyPr>
          <a:lstStyle/>
          <a:p>
            <a:r>
              <a:rPr lang="en-US"/>
              <a:t>Similarly, “occupation” is often used to describe abilities, skills, and intent to deploy them if holding a job.</a:t>
            </a:r>
          </a:p>
          <a:p>
            <a:endParaRPr lang="en-US"/>
          </a:p>
          <a:p>
            <a:r>
              <a:rPr lang="en-US"/>
              <a:t>US Bureau of Labor Statistics includes a category for “unemployed persons by occupation” suggesting occupations need not be tied to a job.</a:t>
            </a:r>
          </a:p>
          <a:p>
            <a:endParaRPr lang="en-US"/>
          </a:p>
          <a:p>
            <a:r>
              <a:rPr lang="en-US"/>
              <a:t>A software developer </a:t>
            </a:r>
            <a:br>
              <a:rPr lang="en-US"/>
            </a:br>
            <a:r>
              <a:rPr lang="en-US"/>
              <a:t>between jobs has a </a:t>
            </a:r>
            <a:br>
              <a:rPr lang="en-US"/>
            </a:br>
            <a:r>
              <a:rPr lang="en-US"/>
              <a:t>developer occupation, </a:t>
            </a:r>
            <a:br>
              <a:rPr lang="en-US"/>
            </a:br>
            <a:r>
              <a:rPr lang="en-US"/>
              <a:t>assuming they intend to </a:t>
            </a:r>
            <a:br>
              <a:rPr lang="en-US"/>
            </a:br>
            <a:r>
              <a:rPr lang="en-US"/>
              <a:t>deploy their relevant skillset in a future job.  </a:t>
            </a:r>
          </a:p>
        </p:txBody>
      </p:sp>
      <p:pic>
        <p:nvPicPr>
          <p:cNvPr id="5" name="Picture 4" descr="A screenshot of a graph&#10;&#10;Description automatically generated with low confidence">
            <a:extLst>
              <a:ext uri="{FF2B5EF4-FFF2-40B4-BE49-F238E27FC236}">
                <a16:creationId xmlns:a16="http://schemas.microsoft.com/office/drawing/2014/main" id="{9BD2260F-C2F6-5096-289D-92247E8F8DA2}"/>
              </a:ext>
            </a:extLst>
          </p:cNvPr>
          <p:cNvPicPr>
            <a:picLocks noChangeAspect="1"/>
          </p:cNvPicPr>
          <p:nvPr/>
        </p:nvPicPr>
        <p:blipFill>
          <a:blip r:embed="rId2"/>
          <a:stretch>
            <a:fillRect/>
          </a:stretch>
        </p:blipFill>
        <p:spPr>
          <a:xfrm>
            <a:off x="4879910" y="4435117"/>
            <a:ext cx="6860514" cy="1614173"/>
          </a:xfrm>
          <a:prstGeom prst="rect">
            <a:avLst/>
          </a:prstGeom>
          <a:ln w="28575">
            <a:solidFill>
              <a:schemeClr val="tx1"/>
            </a:solidFill>
          </a:ln>
        </p:spPr>
      </p:pic>
      <p:sp>
        <p:nvSpPr>
          <p:cNvPr id="4" name="Slide Number Placeholder 3">
            <a:extLst>
              <a:ext uri="{FF2B5EF4-FFF2-40B4-BE49-F238E27FC236}">
                <a16:creationId xmlns:a16="http://schemas.microsoft.com/office/drawing/2014/main" id="{2AAC60FD-8E13-71E6-6102-9D966EEBCE08}"/>
              </a:ext>
            </a:extLst>
          </p:cNvPr>
          <p:cNvSpPr>
            <a:spLocks noGrp="1"/>
          </p:cNvSpPr>
          <p:nvPr>
            <p:ph type="sldNum" sz="quarter" idx="12"/>
          </p:nvPr>
        </p:nvSpPr>
        <p:spPr/>
        <p:txBody>
          <a:bodyPr/>
          <a:lstStyle/>
          <a:p>
            <a:fld id="{FF5119A0-8AC7-194A-9A93-24EFCAFFAE4A}" type="slidenum">
              <a:rPr lang="en-US"/>
              <a:t>28</a:t>
            </a:fld>
            <a:endParaRPr lang="en-US"/>
          </a:p>
        </p:txBody>
      </p:sp>
    </p:spTree>
    <p:extLst>
      <p:ext uri="{BB962C8B-B14F-4D97-AF65-F5344CB8AC3E}">
        <p14:creationId xmlns:p14="http://schemas.microsoft.com/office/powerpoint/2010/main" val="233163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58B0-063B-BC27-92F2-0BDD86B5E068}"/>
              </a:ext>
            </a:extLst>
          </p:cNvPr>
          <p:cNvSpPr>
            <a:spLocks noGrp="1"/>
          </p:cNvSpPr>
          <p:nvPr>
            <p:ph type="title"/>
          </p:nvPr>
        </p:nvSpPr>
        <p:spPr/>
        <p:txBody>
          <a:bodyPr/>
          <a:lstStyle/>
          <a:p>
            <a:r>
              <a:rPr lang="en-US"/>
              <a:t>Occupations as Transactional</a:t>
            </a:r>
          </a:p>
        </p:txBody>
      </p:sp>
      <p:sp>
        <p:nvSpPr>
          <p:cNvPr id="3" name="Content Placeholder 2">
            <a:extLst>
              <a:ext uri="{FF2B5EF4-FFF2-40B4-BE49-F238E27FC236}">
                <a16:creationId xmlns:a16="http://schemas.microsoft.com/office/drawing/2014/main" id="{489C2122-87E1-7CF2-1FE8-A36ACCA5D09E}"/>
              </a:ext>
            </a:extLst>
          </p:cNvPr>
          <p:cNvSpPr>
            <a:spLocks noGrp="1"/>
          </p:cNvSpPr>
          <p:nvPr>
            <p:ph idx="1"/>
          </p:nvPr>
        </p:nvSpPr>
        <p:spPr/>
        <p:txBody>
          <a:bodyPr/>
          <a:lstStyle/>
          <a:p>
            <a:r>
              <a:rPr lang="en-US"/>
              <a:t>Employers seek individuals to fill job postings.</a:t>
            </a:r>
          </a:p>
          <a:p>
            <a:endParaRPr lang="en-US"/>
          </a:p>
          <a:p>
            <a:r>
              <a:rPr lang="en-US"/>
              <a:t>Unemployed individuals often seek to be employed in such postings.</a:t>
            </a:r>
          </a:p>
          <a:p>
            <a:endParaRPr lang="en-US"/>
          </a:p>
          <a:p>
            <a:r>
              <a:rPr lang="en-US"/>
              <a:t>If one has an occupation then one either has a job title, seeks to occupy some job title, or both. </a:t>
            </a:r>
          </a:p>
          <a:p>
            <a:endParaRPr lang="en-US"/>
          </a:p>
          <a:p>
            <a:r>
              <a:rPr lang="en-US"/>
              <a:t>Whether occupying or seeking to occupy, occupations are transactional</a:t>
            </a:r>
          </a:p>
        </p:txBody>
      </p:sp>
      <p:sp>
        <p:nvSpPr>
          <p:cNvPr id="6" name="Slide Number Placeholder 5">
            <a:extLst>
              <a:ext uri="{FF2B5EF4-FFF2-40B4-BE49-F238E27FC236}">
                <a16:creationId xmlns:a16="http://schemas.microsoft.com/office/drawing/2014/main" id="{B77EA1E5-0185-8551-4668-0C53D2BB54FF}"/>
              </a:ext>
            </a:extLst>
          </p:cNvPr>
          <p:cNvSpPr>
            <a:spLocks noGrp="1"/>
          </p:cNvSpPr>
          <p:nvPr>
            <p:ph type="sldNum" sz="quarter" idx="12"/>
          </p:nvPr>
        </p:nvSpPr>
        <p:spPr/>
        <p:txBody>
          <a:bodyPr/>
          <a:lstStyle/>
          <a:p>
            <a:fld id="{FF5119A0-8AC7-194A-9A93-24EFCAFFAE4A}" type="slidenum">
              <a:rPr lang="en-US"/>
              <a:t>29</a:t>
            </a:fld>
            <a:endParaRPr lang="en-US"/>
          </a:p>
        </p:txBody>
      </p:sp>
    </p:spTree>
    <p:extLst>
      <p:ext uri="{BB962C8B-B14F-4D97-AF65-F5344CB8AC3E}">
        <p14:creationId xmlns:p14="http://schemas.microsoft.com/office/powerpoint/2010/main" val="241868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C022-8F15-2C45-BE74-86E5880C20EB}"/>
              </a:ext>
            </a:extLst>
          </p:cNvPr>
          <p:cNvSpPr>
            <a:spLocks noGrp="1"/>
          </p:cNvSpPr>
          <p:nvPr>
            <p:ph type="title"/>
          </p:nvPr>
        </p:nvSpPr>
        <p:spPr/>
        <p:txBody>
          <a:bodyPr/>
          <a:lstStyle/>
          <a:p>
            <a:r>
              <a:rPr lang="en-US"/>
              <a:t>Outline </a:t>
            </a:r>
          </a:p>
        </p:txBody>
      </p:sp>
      <p:sp>
        <p:nvSpPr>
          <p:cNvPr id="3" name="Content Placeholder 2">
            <a:extLst>
              <a:ext uri="{FF2B5EF4-FFF2-40B4-BE49-F238E27FC236}">
                <a16:creationId xmlns:a16="http://schemas.microsoft.com/office/drawing/2014/main" id="{E2F5CC72-6B64-DEDC-EE24-AF91DC56F3DD}"/>
              </a:ext>
            </a:extLst>
          </p:cNvPr>
          <p:cNvSpPr>
            <a:spLocks noGrp="1"/>
          </p:cNvSpPr>
          <p:nvPr>
            <p:ph idx="1"/>
          </p:nvPr>
        </p:nvSpPr>
        <p:spPr/>
        <p:txBody>
          <a:bodyPr/>
          <a:lstStyle/>
          <a:p>
            <a:r>
              <a:rPr lang="en-US">
                <a:solidFill>
                  <a:srgbClr val="FF0000"/>
                </a:solidFill>
              </a:rPr>
              <a:t>Motivation: Linking Occupation Data</a:t>
            </a:r>
          </a:p>
          <a:p>
            <a:endParaRPr lang="en-US"/>
          </a:p>
          <a:p>
            <a:r>
              <a:rPr lang="en-US"/>
              <a:t>Hallmarks of Occupation</a:t>
            </a:r>
          </a:p>
          <a:p>
            <a:endParaRPr lang="en-US"/>
          </a:p>
          <a:p>
            <a:r>
              <a:rPr lang="en-US"/>
              <a:t>Ontological Representation of Occupation</a:t>
            </a:r>
          </a:p>
          <a:p>
            <a:endParaRPr lang="en-US"/>
          </a:p>
          <a:p>
            <a:r>
              <a:rPr lang="en-US"/>
              <a:t>Applications</a:t>
            </a:r>
          </a:p>
          <a:p>
            <a:endParaRPr lang="en-US"/>
          </a:p>
          <a:p>
            <a:endParaRPr lang="en-US"/>
          </a:p>
        </p:txBody>
      </p:sp>
      <p:sp>
        <p:nvSpPr>
          <p:cNvPr id="4" name="Slide Number Placeholder 3">
            <a:extLst>
              <a:ext uri="{FF2B5EF4-FFF2-40B4-BE49-F238E27FC236}">
                <a16:creationId xmlns:a16="http://schemas.microsoft.com/office/drawing/2014/main" id="{10DFE077-0F09-EEFF-71C1-7FF4916CC342}"/>
              </a:ext>
            </a:extLst>
          </p:cNvPr>
          <p:cNvSpPr>
            <a:spLocks noGrp="1"/>
          </p:cNvSpPr>
          <p:nvPr>
            <p:ph type="sldNum" sz="quarter" idx="12"/>
          </p:nvPr>
        </p:nvSpPr>
        <p:spPr/>
        <p:txBody>
          <a:bodyPr/>
          <a:lstStyle/>
          <a:p>
            <a:fld id="{FF5119A0-8AC7-194A-9A93-24EFCAFFAE4A}" type="slidenum">
              <a:rPr lang="en-US"/>
              <a:t>3</a:t>
            </a:fld>
            <a:endParaRPr lang="en-US"/>
          </a:p>
        </p:txBody>
      </p:sp>
    </p:spTree>
    <p:extLst>
      <p:ext uri="{BB962C8B-B14F-4D97-AF65-F5344CB8AC3E}">
        <p14:creationId xmlns:p14="http://schemas.microsoft.com/office/powerpoint/2010/main" val="651011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58B0-063B-BC27-92F2-0BDD86B5E068}"/>
              </a:ext>
            </a:extLst>
          </p:cNvPr>
          <p:cNvSpPr>
            <a:spLocks noGrp="1"/>
          </p:cNvSpPr>
          <p:nvPr>
            <p:ph type="title"/>
          </p:nvPr>
        </p:nvSpPr>
        <p:spPr/>
        <p:txBody>
          <a:bodyPr/>
          <a:lstStyle/>
          <a:p>
            <a:r>
              <a:rPr lang="en-US"/>
              <a:t>Hallmarks of Occupation</a:t>
            </a:r>
          </a:p>
        </p:txBody>
      </p:sp>
      <p:sp>
        <p:nvSpPr>
          <p:cNvPr id="3" name="Content Placeholder 2">
            <a:extLst>
              <a:ext uri="{FF2B5EF4-FFF2-40B4-BE49-F238E27FC236}">
                <a16:creationId xmlns:a16="http://schemas.microsoft.com/office/drawing/2014/main" id="{489C2122-87E1-7CF2-1FE8-A36ACCA5D09E}"/>
              </a:ext>
            </a:extLst>
          </p:cNvPr>
          <p:cNvSpPr>
            <a:spLocks noGrp="1"/>
          </p:cNvSpPr>
          <p:nvPr>
            <p:ph idx="1"/>
          </p:nvPr>
        </p:nvSpPr>
        <p:spPr>
          <a:xfrm>
            <a:off x="838199" y="1825625"/>
            <a:ext cx="11267209" cy="4895850"/>
          </a:xfrm>
        </p:spPr>
        <p:txBody>
          <a:bodyPr>
            <a:normAutofit/>
          </a:bodyPr>
          <a:lstStyle/>
          <a:p>
            <a:r>
              <a:rPr lang="en-US"/>
              <a:t>These observations suggest the following hallmarks of occupation: </a:t>
            </a:r>
          </a:p>
          <a:p>
            <a:endParaRPr lang="en-US"/>
          </a:p>
          <a:p>
            <a:pPr lvl="1">
              <a:buFont typeface="Wingdings" pitchFamily="2" charset="2"/>
              <a:buChar char="v"/>
            </a:pPr>
            <a:r>
              <a:rPr lang="en-US" sz="2800"/>
              <a:t>   Occupations are ultimately transactional. </a:t>
            </a:r>
          </a:p>
          <a:p>
            <a:pPr lvl="1">
              <a:buFont typeface="Wingdings" pitchFamily="2" charset="2"/>
              <a:buChar char="v"/>
            </a:pPr>
            <a:r>
              <a:rPr lang="en-US" sz="2800"/>
              <a:t>   Occupations (job title) require holders be empowered </a:t>
            </a:r>
            <a:br>
              <a:rPr lang="en-US" sz="2800"/>
            </a:br>
            <a:r>
              <a:rPr lang="en-US" sz="2800"/>
              <a:t>     to perform tasks associated with that occupation.</a:t>
            </a:r>
          </a:p>
          <a:p>
            <a:pPr lvl="1">
              <a:buFont typeface="Wingdings" pitchFamily="2" charset="2"/>
              <a:buChar char="v"/>
            </a:pPr>
            <a:r>
              <a:rPr lang="en-US" sz="2800"/>
              <a:t>   Occupations (abilities/skills/intent) require holders be </a:t>
            </a:r>
            <a:br>
              <a:rPr lang="en-US" sz="2800"/>
            </a:br>
            <a:r>
              <a:rPr lang="en-US" sz="2800"/>
              <a:t>     capable of and intend to perform tasks associated with </a:t>
            </a:r>
            <a:br>
              <a:rPr lang="en-US" sz="2800"/>
            </a:br>
            <a:r>
              <a:rPr lang="en-US" sz="2800"/>
              <a:t>     that occupation.</a:t>
            </a:r>
          </a:p>
          <a:p>
            <a:pPr lvl="1"/>
            <a:endParaRPr lang="en-US" sz="2800"/>
          </a:p>
          <a:p>
            <a:r>
              <a:rPr lang="en-US"/>
              <a:t>Which inform our ontological representation of occupation</a:t>
            </a:r>
          </a:p>
          <a:p>
            <a:endParaRPr lang="en-US"/>
          </a:p>
          <a:p>
            <a:endParaRPr lang="en-US"/>
          </a:p>
        </p:txBody>
      </p:sp>
      <p:sp>
        <p:nvSpPr>
          <p:cNvPr id="4" name="Slide Number Placeholder 3">
            <a:extLst>
              <a:ext uri="{FF2B5EF4-FFF2-40B4-BE49-F238E27FC236}">
                <a16:creationId xmlns:a16="http://schemas.microsoft.com/office/drawing/2014/main" id="{0BD1F9EC-782C-1518-EF75-0F9351471AA6}"/>
              </a:ext>
            </a:extLst>
          </p:cNvPr>
          <p:cNvSpPr>
            <a:spLocks noGrp="1"/>
          </p:cNvSpPr>
          <p:nvPr>
            <p:ph type="sldNum" sz="quarter" idx="12"/>
          </p:nvPr>
        </p:nvSpPr>
        <p:spPr/>
        <p:txBody>
          <a:bodyPr/>
          <a:lstStyle/>
          <a:p>
            <a:fld id="{FF5119A0-8AC7-194A-9A93-24EFCAFFAE4A}" type="slidenum">
              <a:rPr lang="en-US"/>
              <a:t>30</a:t>
            </a:fld>
            <a:endParaRPr lang="en-US"/>
          </a:p>
        </p:txBody>
      </p:sp>
    </p:spTree>
    <p:extLst>
      <p:ext uri="{BB962C8B-B14F-4D97-AF65-F5344CB8AC3E}">
        <p14:creationId xmlns:p14="http://schemas.microsoft.com/office/powerpoint/2010/main" val="2187619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C022-8F15-2C45-BE74-86E5880C20EB}"/>
              </a:ext>
            </a:extLst>
          </p:cNvPr>
          <p:cNvSpPr>
            <a:spLocks noGrp="1"/>
          </p:cNvSpPr>
          <p:nvPr>
            <p:ph type="title"/>
          </p:nvPr>
        </p:nvSpPr>
        <p:spPr/>
        <p:txBody>
          <a:bodyPr/>
          <a:lstStyle/>
          <a:p>
            <a:r>
              <a:rPr lang="en-US"/>
              <a:t>Outline </a:t>
            </a:r>
          </a:p>
        </p:txBody>
      </p:sp>
      <p:sp>
        <p:nvSpPr>
          <p:cNvPr id="3" name="Content Placeholder 2">
            <a:extLst>
              <a:ext uri="{FF2B5EF4-FFF2-40B4-BE49-F238E27FC236}">
                <a16:creationId xmlns:a16="http://schemas.microsoft.com/office/drawing/2014/main" id="{E2F5CC72-6B64-DEDC-EE24-AF91DC56F3DD}"/>
              </a:ext>
            </a:extLst>
          </p:cNvPr>
          <p:cNvSpPr>
            <a:spLocks noGrp="1"/>
          </p:cNvSpPr>
          <p:nvPr>
            <p:ph idx="1"/>
          </p:nvPr>
        </p:nvSpPr>
        <p:spPr/>
        <p:txBody>
          <a:bodyPr/>
          <a:lstStyle/>
          <a:p>
            <a:r>
              <a:rPr lang="en-US"/>
              <a:t>Motivation: Linking Occupation Data</a:t>
            </a:r>
          </a:p>
          <a:p>
            <a:endParaRPr lang="en-US"/>
          </a:p>
          <a:p>
            <a:r>
              <a:rPr lang="en-US"/>
              <a:t>Hallmarks of Occupation</a:t>
            </a:r>
          </a:p>
          <a:p>
            <a:endParaRPr lang="en-US"/>
          </a:p>
          <a:p>
            <a:r>
              <a:rPr lang="en-US">
                <a:solidFill>
                  <a:srgbClr val="FF0000"/>
                </a:solidFill>
              </a:rPr>
              <a:t>Ontological Representation of Occupation</a:t>
            </a:r>
          </a:p>
          <a:p>
            <a:endParaRPr lang="en-US"/>
          </a:p>
          <a:p>
            <a:r>
              <a:rPr lang="en-US"/>
              <a:t>Applications</a:t>
            </a:r>
          </a:p>
          <a:p>
            <a:endParaRPr lang="en-US"/>
          </a:p>
          <a:p>
            <a:endParaRPr lang="en-US"/>
          </a:p>
        </p:txBody>
      </p:sp>
      <p:sp>
        <p:nvSpPr>
          <p:cNvPr id="4" name="Slide Number Placeholder 3">
            <a:extLst>
              <a:ext uri="{FF2B5EF4-FFF2-40B4-BE49-F238E27FC236}">
                <a16:creationId xmlns:a16="http://schemas.microsoft.com/office/drawing/2014/main" id="{8013D852-B803-BCED-A86C-DFBC6E0AC5A2}"/>
              </a:ext>
            </a:extLst>
          </p:cNvPr>
          <p:cNvSpPr>
            <a:spLocks noGrp="1"/>
          </p:cNvSpPr>
          <p:nvPr>
            <p:ph type="sldNum" sz="quarter" idx="12"/>
          </p:nvPr>
        </p:nvSpPr>
        <p:spPr/>
        <p:txBody>
          <a:bodyPr/>
          <a:lstStyle/>
          <a:p>
            <a:fld id="{FF5119A0-8AC7-194A-9A93-24EFCAFFAE4A}" type="slidenum">
              <a:rPr lang="en-US"/>
              <a:t>31</a:t>
            </a:fld>
            <a:endParaRPr lang="en-US"/>
          </a:p>
        </p:txBody>
      </p:sp>
    </p:spTree>
    <p:extLst>
      <p:ext uri="{BB962C8B-B14F-4D97-AF65-F5344CB8AC3E}">
        <p14:creationId xmlns:p14="http://schemas.microsoft.com/office/powerpoint/2010/main" val="277953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FB9C-59D1-4622-81C7-74649D7EC86E}"/>
              </a:ext>
            </a:extLst>
          </p:cNvPr>
          <p:cNvSpPr>
            <a:spLocks noGrp="1"/>
          </p:cNvSpPr>
          <p:nvPr>
            <p:ph type="title"/>
          </p:nvPr>
        </p:nvSpPr>
        <p:spPr/>
        <p:txBody>
          <a:bodyPr/>
          <a:lstStyle/>
          <a:p>
            <a:r>
              <a:rPr lang="en-US" u="sng"/>
              <a:t>B</a:t>
            </a:r>
            <a:r>
              <a:rPr lang="en-US"/>
              <a:t>asic </a:t>
            </a:r>
            <a:r>
              <a:rPr lang="en-US" u="sng"/>
              <a:t>F</a:t>
            </a:r>
            <a:r>
              <a:rPr lang="en-US"/>
              <a:t>ormal </a:t>
            </a:r>
            <a:r>
              <a:rPr lang="en-US" u="sng"/>
              <a:t>O</a:t>
            </a:r>
            <a:r>
              <a:rPr lang="en-US"/>
              <a:t>ntology</a:t>
            </a:r>
          </a:p>
        </p:txBody>
      </p:sp>
      <p:sp>
        <p:nvSpPr>
          <p:cNvPr id="3" name="Content Placeholder 2">
            <a:extLst>
              <a:ext uri="{FF2B5EF4-FFF2-40B4-BE49-F238E27FC236}">
                <a16:creationId xmlns:a16="http://schemas.microsoft.com/office/drawing/2014/main" id="{5BCAB93E-14E0-47E1-BE00-67F5A9E809DD}"/>
              </a:ext>
            </a:extLst>
          </p:cNvPr>
          <p:cNvSpPr>
            <a:spLocks noGrp="1"/>
          </p:cNvSpPr>
          <p:nvPr>
            <p:ph idx="1"/>
          </p:nvPr>
        </p:nvSpPr>
        <p:spPr/>
        <p:txBody>
          <a:bodyPr>
            <a:normAutofit/>
          </a:bodyPr>
          <a:lstStyle/>
          <a:p>
            <a:r>
              <a:rPr lang="en-US"/>
              <a:t>Our starting point is </a:t>
            </a:r>
            <a:br>
              <a:rPr lang="en-US"/>
            </a:br>
            <a:r>
              <a:rPr lang="en-US" i="1"/>
              <a:t>Basic Formal Ontology </a:t>
            </a:r>
            <a:br>
              <a:rPr lang="en-US" i="1"/>
            </a:br>
            <a:r>
              <a:rPr lang="en-US"/>
              <a:t>(BFO),</a:t>
            </a:r>
            <a:r>
              <a:rPr lang="en-US">
                <a:effectLst/>
                <a:latin typeface="Garamond" panose="02020404030301010803" pitchFamily="18" charset="0"/>
                <a:ea typeface="Calibri" panose="020F0502020204030204" pitchFamily="34" charset="0"/>
                <a:cs typeface="Times New Roman" panose="02020603050405020304" pitchFamily="18" charset="0"/>
              </a:rPr>
              <a:t> a top-level </a:t>
            </a:r>
            <a:br>
              <a:rPr lang="en-US">
                <a:effectLst/>
                <a:latin typeface="Garamond" panose="02020404030301010803" pitchFamily="18" charset="0"/>
                <a:ea typeface="Calibri" panose="020F0502020204030204" pitchFamily="34" charset="0"/>
                <a:cs typeface="Times New Roman" panose="02020603050405020304" pitchFamily="18" charset="0"/>
              </a:rPr>
            </a:br>
            <a:r>
              <a:rPr lang="en-US">
                <a:effectLst/>
                <a:latin typeface="Garamond" panose="02020404030301010803" pitchFamily="18" charset="0"/>
                <a:ea typeface="Calibri" panose="020F0502020204030204" pitchFamily="34" charset="0"/>
                <a:cs typeface="Times New Roman" panose="02020603050405020304" pitchFamily="18" charset="0"/>
              </a:rPr>
              <a:t>ontology</a:t>
            </a:r>
            <a:r>
              <a:rPr lang="en-US"/>
              <a:t> used </a:t>
            </a:r>
            <a:br>
              <a:rPr lang="en-US"/>
            </a:br>
            <a:r>
              <a:rPr lang="en-US"/>
              <a:t>by over 500 projects, </a:t>
            </a:r>
            <a:br>
              <a:rPr lang="en-US"/>
            </a:br>
            <a:r>
              <a:rPr lang="en-US"/>
              <a:t>and the only </a:t>
            </a:r>
            <a:br>
              <a:rPr lang="en-US"/>
            </a:br>
            <a:r>
              <a:rPr lang="en-US"/>
              <a:t>ISO/IEC 21838</a:t>
            </a:r>
            <a:r>
              <a:rPr lang="en-US" dirty="0"/>
              <a:t> </a:t>
            </a:r>
            <a:br>
              <a:rPr lang="en-US" dirty="0"/>
            </a:br>
            <a:r>
              <a:rPr lang="en-US"/>
              <a:t>approved top-level </a:t>
            </a:r>
            <a:br>
              <a:rPr lang="en-US"/>
            </a:br>
            <a:r>
              <a:rPr lang="en-US"/>
              <a:t>standard</a:t>
            </a:r>
            <a:endParaRPr lang="en-US" dirty="0"/>
          </a:p>
        </p:txBody>
      </p:sp>
      <p:sp>
        <p:nvSpPr>
          <p:cNvPr id="4" name="Slide Number Placeholder 3">
            <a:extLst>
              <a:ext uri="{FF2B5EF4-FFF2-40B4-BE49-F238E27FC236}">
                <a16:creationId xmlns:a16="http://schemas.microsoft.com/office/drawing/2014/main" id="{AB21BCE1-1583-4F5D-A18B-B37CB90C8A26}"/>
              </a:ext>
            </a:extLst>
          </p:cNvPr>
          <p:cNvSpPr>
            <a:spLocks noGrp="1"/>
          </p:cNvSpPr>
          <p:nvPr>
            <p:ph type="sldNum" sz="quarter" idx="12"/>
          </p:nvPr>
        </p:nvSpPr>
        <p:spPr/>
        <p:txBody>
          <a:bodyPr/>
          <a:lstStyle/>
          <a:p>
            <a:fld id="{75772012-4F80-4F6B-8E82-2C58E7F9C4D5}" type="slidenum">
              <a:rPr lang="en-US" smtClean="0"/>
              <a:t>32</a:t>
            </a:fld>
            <a:endParaRPr lang="en-US"/>
          </a:p>
        </p:txBody>
      </p:sp>
      <p:pic>
        <p:nvPicPr>
          <p:cNvPr id="7" name="Picture 6" descr="Diagram&#10;&#10;Description automatically generated">
            <a:extLst>
              <a:ext uri="{FF2B5EF4-FFF2-40B4-BE49-F238E27FC236}">
                <a16:creationId xmlns:a16="http://schemas.microsoft.com/office/drawing/2014/main" id="{17C4F0FB-A381-90F0-73F1-308DF80B80A5}"/>
              </a:ext>
            </a:extLst>
          </p:cNvPr>
          <p:cNvPicPr>
            <a:picLocks noChangeAspect="1"/>
          </p:cNvPicPr>
          <p:nvPr/>
        </p:nvPicPr>
        <p:blipFill rotWithShape="1">
          <a:blip r:embed="rId2">
            <a:extLst>
              <a:ext uri="{28A0092B-C50C-407E-A947-70E740481C1C}">
                <a14:useLocalDpi xmlns:a14="http://schemas.microsoft.com/office/drawing/2010/main" val="0"/>
              </a:ext>
            </a:extLst>
          </a:blip>
          <a:srcRect t="4027"/>
          <a:stretch/>
        </p:blipFill>
        <p:spPr>
          <a:xfrm>
            <a:off x="4260273" y="1825624"/>
            <a:ext cx="7900861" cy="3427311"/>
          </a:xfrm>
          <a:prstGeom prst="rect">
            <a:avLst/>
          </a:prstGeom>
          <a:ln>
            <a:solidFill>
              <a:schemeClr val="tx1"/>
            </a:solidFill>
          </a:ln>
        </p:spPr>
      </p:pic>
    </p:spTree>
    <p:extLst>
      <p:ext uri="{BB962C8B-B14F-4D97-AF65-F5344CB8AC3E}">
        <p14:creationId xmlns:p14="http://schemas.microsoft.com/office/powerpoint/2010/main" val="3377943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0E3A-1C15-4FC8-CD0C-D0C937AAA4A7}"/>
              </a:ext>
            </a:extLst>
          </p:cNvPr>
          <p:cNvSpPr>
            <a:spLocks noGrp="1"/>
          </p:cNvSpPr>
          <p:nvPr>
            <p:ph type="title"/>
          </p:nvPr>
        </p:nvSpPr>
        <p:spPr/>
        <p:txBody>
          <a:bodyPr/>
          <a:lstStyle/>
          <a:p>
            <a:r>
              <a:rPr lang="en-US"/>
              <a:t>Hub &amp; Spoke Strategy</a:t>
            </a:r>
          </a:p>
        </p:txBody>
      </p:sp>
      <p:pic>
        <p:nvPicPr>
          <p:cNvPr id="4" name="Picture 3" descr="Shape, radar chart, polygon&#10;&#10;Description automatically generated">
            <a:extLst>
              <a:ext uri="{FF2B5EF4-FFF2-40B4-BE49-F238E27FC236}">
                <a16:creationId xmlns:a16="http://schemas.microsoft.com/office/drawing/2014/main" id="{61899B65-A17A-C103-C482-2B3B6C149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305" y="1457738"/>
            <a:ext cx="7288695" cy="5400262"/>
          </a:xfrm>
          <a:prstGeom prst="rect">
            <a:avLst/>
          </a:prstGeom>
        </p:spPr>
      </p:pic>
      <p:sp>
        <p:nvSpPr>
          <p:cNvPr id="9" name="TextBox 8">
            <a:extLst>
              <a:ext uri="{FF2B5EF4-FFF2-40B4-BE49-F238E27FC236}">
                <a16:creationId xmlns:a16="http://schemas.microsoft.com/office/drawing/2014/main" id="{AF429F68-3CAA-21B6-F684-A21BE23E0763}"/>
              </a:ext>
            </a:extLst>
          </p:cNvPr>
          <p:cNvSpPr txBox="1"/>
          <p:nvPr/>
        </p:nvSpPr>
        <p:spPr>
          <a:xfrm>
            <a:off x="838200" y="1741822"/>
            <a:ext cx="4209789" cy="4832092"/>
          </a:xfrm>
          <a:prstGeom prst="rect">
            <a:avLst/>
          </a:prstGeom>
          <a:noFill/>
        </p:spPr>
        <p:txBody>
          <a:bodyPr wrap="square">
            <a:spAutoFit/>
          </a:bodyPr>
          <a:lstStyle/>
          <a:p>
            <a:pPr marL="457200" indent="-457200">
              <a:buFont typeface="Arial" panose="020B0604020202020204" pitchFamily="34" charset="0"/>
              <a:buChar char="•"/>
            </a:pPr>
            <a:r>
              <a:rPr lang="en-US" sz="2800">
                <a:latin typeface="Garamond" panose="02020404030301010803" pitchFamily="18" charset="0"/>
              </a:rPr>
              <a:t>Ontologies extending from BFO are modules in a larger hub &amp; spoke structure</a:t>
            </a:r>
          </a:p>
          <a:p>
            <a:endParaRPr lang="en-US" sz="2800">
              <a:latin typeface="Garamond" panose="02020404030301010803" pitchFamily="18" charset="0"/>
            </a:endParaRPr>
          </a:p>
          <a:p>
            <a:pPr marL="457200" indent="-457200">
              <a:buFont typeface="Arial" panose="020B0604020202020204" pitchFamily="34" charset="0"/>
              <a:buChar char="•"/>
            </a:pPr>
            <a:r>
              <a:rPr lang="en-US" sz="2800">
                <a:latin typeface="Garamond" panose="02020404030301010803" pitchFamily="18" charset="0"/>
              </a:rPr>
              <a:t>Which are extended by </a:t>
            </a:r>
            <a:r>
              <a:rPr lang="en-US" sz="2800" i="1">
                <a:latin typeface="Garamond" panose="02020404030301010803" pitchFamily="18" charset="0"/>
              </a:rPr>
              <a:t>downward population</a:t>
            </a:r>
            <a:r>
              <a:rPr lang="en-US" sz="2800">
                <a:latin typeface="Garamond" panose="02020404030301010803" pitchFamily="18" charset="0"/>
              </a:rPr>
              <a:t>, i.e. new classes have parent classes in a hierarchy ultimately leading to a BFO class</a:t>
            </a:r>
          </a:p>
        </p:txBody>
      </p:sp>
      <p:sp>
        <p:nvSpPr>
          <p:cNvPr id="10" name="TextBox 9">
            <a:extLst>
              <a:ext uri="{FF2B5EF4-FFF2-40B4-BE49-F238E27FC236}">
                <a16:creationId xmlns:a16="http://schemas.microsoft.com/office/drawing/2014/main" id="{F8EBF1DA-4BB2-1194-DF1D-D3BEDC141C7E}"/>
              </a:ext>
            </a:extLst>
          </p:cNvPr>
          <p:cNvSpPr txBox="1"/>
          <p:nvPr/>
        </p:nvSpPr>
        <p:spPr>
          <a:xfrm>
            <a:off x="8400363" y="4019369"/>
            <a:ext cx="505267" cy="276999"/>
          </a:xfrm>
          <a:prstGeom prst="rect">
            <a:avLst/>
          </a:prstGeom>
          <a:noFill/>
        </p:spPr>
        <p:txBody>
          <a:bodyPr wrap="none" rtlCol="0">
            <a:spAutoFit/>
          </a:bodyPr>
          <a:lstStyle/>
          <a:p>
            <a:r>
              <a:rPr lang="en-US" sz="1200" b="1">
                <a:solidFill>
                  <a:schemeClr val="bg1"/>
                </a:solidFill>
                <a:latin typeface="Garamond" panose="02020404030301010803" pitchFamily="18" charset="0"/>
              </a:rPr>
              <a:t>BFO</a:t>
            </a:r>
          </a:p>
        </p:txBody>
      </p:sp>
      <p:sp>
        <p:nvSpPr>
          <p:cNvPr id="3" name="Slide Number Placeholder 2">
            <a:extLst>
              <a:ext uri="{FF2B5EF4-FFF2-40B4-BE49-F238E27FC236}">
                <a16:creationId xmlns:a16="http://schemas.microsoft.com/office/drawing/2014/main" id="{10B831A9-FC5D-6103-6816-7BE2EEEEAB16}"/>
              </a:ext>
            </a:extLst>
          </p:cNvPr>
          <p:cNvSpPr>
            <a:spLocks noGrp="1"/>
          </p:cNvSpPr>
          <p:nvPr>
            <p:ph type="sldNum" sz="quarter" idx="12"/>
          </p:nvPr>
        </p:nvSpPr>
        <p:spPr/>
        <p:txBody>
          <a:bodyPr/>
          <a:lstStyle/>
          <a:p>
            <a:fld id="{FF5119A0-8AC7-194A-9A93-24EFCAFFAE4A}" type="slidenum">
              <a:rPr lang="en-US"/>
              <a:t>33</a:t>
            </a:fld>
            <a:endParaRPr lang="en-US"/>
          </a:p>
        </p:txBody>
      </p:sp>
    </p:spTree>
    <p:extLst>
      <p:ext uri="{BB962C8B-B14F-4D97-AF65-F5344CB8AC3E}">
        <p14:creationId xmlns:p14="http://schemas.microsoft.com/office/powerpoint/2010/main" val="1457660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0E3A-1C15-4FC8-CD0C-D0C937AAA4A7}"/>
              </a:ext>
            </a:extLst>
          </p:cNvPr>
          <p:cNvSpPr>
            <a:spLocks noGrp="1"/>
          </p:cNvSpPr>
          <p:nvPr>
            <p:ph type="title"/>
          </p:nvPr>
        </p:nvSpPr>
        <p:spPr/>
        <p:txBody>
          <a:bodyPr/>
          <a:lstStyle/>
          <a:p>
            <a:r>
              <a:rPr lang="en-US"/>
              <a:t>Hub &amp; Spoke Strategy</a:t>
            </a:r>
          </a:p>
        </p:txBody>
      </p:sp>
      <p:pic>
        <p:nvPicPr>
          <p:cNvPr id="4" name="Picture 3" descr="Shape, radar chart, polygon&#10;&#10;Description automatically generated">
            <a:extLst>
              <a:ext uri="{FF2B5EF4-FFF2-40B4-BE49-F238E27FC236}">
                <a16:creationId xmlns:a16="http://schemas.microsoft.com/office/drawing/2014/main" id="{61899B65-A17A-C103-C482-2B3B6C149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305" y="1457738"/>
            <a:ext cx="7288695" cy="5400262"/>
          </a:xfrm>
          <a:prstGeom prst="rect">
            <a:avLst/>
          </a:prstGeom>
        </p:spPr>
      </p:pic>
      <p:cxnSp>
        <p:nvCxnSpPr>
          <p:cNvPr id="5" name="Straight Connector 4">
            <a:extLst>
              <a:ext uri="{FF2B5EF4-FFF2-40B4-BE49-F238E27FC236}">
                <a16:creationId xmlns:a16="http://schemas.microsoft.com/office/drawing/2014/main" id="{A2A46463-2ACB-3AFF-96C2-E6C7684A5BB5}"/>
              </a:ext>
            </a:extLst>
          </p:cNvPr>
          <p:cNvCxnSpPr>
            <a:cxnSpLocks/>
          </p:cNvCxnSpPr>
          <p:nvPr/>
        </p:nvCxnSpPr>
        <p:spPr>
          <a:xfrm>
            <a:off x="5185435" y="1981199"/>
            <a:ext cx="2381556" cy="762001"/>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CCC1577-C277-BDA6-F7F4-AEE9F5F28094}"/>
              </a:ext>
            </a:extLst>
          </p:cNvPr>
          <p:cNvCxnSpPr>
            <a:cxnSpLocks/>
          </p:cNvCxnSpPr>
          <p:nvPr/>
        </p:nvCxnSpPr>
        <p:spPr>
          <a:xfrm flipV="1">
            <a:off x="5185435" y="4876800"/>
            <a:ext cx="2381556" cy="725102"/>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4E4F55-147E-6C96-DE59-256DAE08616C}"/>
              </a:ext>
            </a:extLst>
          </p:cNvPr>
          <p:cNvSpPr txBox="1"/>
          <p:nvPr/>
        </p:nvSpPr>
        <p:spPr>
          <a:xfrm>
            <a:off x="8400363" y="4019369"/>
            <a:ext cx="505267" cy="276999"/>
          </a:xfrm>
          <a:prstGeom prst="rect">
            <a:avLst/>
          </a:prstGeom>
          <a:noFill/>
        </p:spPr>
        <p:txBody>
          <a:bodyPr wrap="none" rtlCol="0">
            <a:spAutoFit/>
          </a:bodyPr>
          <a:lstStyle/>
          <a:p>
            <a:r>
              <a:rPr lang="en-US" sz="1200" b="1">
                <a:solidFill>
                  <a:schemeClr val="bg1"/>
                </a:solidFill>
                <a:latin typeface="Garamond" panose="02020404030301010803" pitchFamily="18" charset="0"/>
              </a:rPr>
              <a:t>BFO</a:t>
            </a:r>
          </a:p>
        </p:txBody>
      </p:sp>
      <p:pic>
        <p:nvPicPr>
          <p:cNvPr id="3" name="Picture 2">
            <a:extLst>
              <a:ext uri="{FF2B5EF4-FFF2-40B4-BE49-F238E27FC236}">
                <a16:creationId xmlns:a16="http://schemas.microsoft.com/office/drawing/2014/main" id="{2FD517EF-9CF4-5F4F-7A9D-AB9D3C8AB8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13" t="6299" r="7116" b="10225"/>
          <a:stretch/>
        </p:blipFill>
        <p:spPr bwMode="auto">
          <a:xfrm>
            <a:off x="132729" y="1981199"/>
            <a:ext cx="5052706" cy="3620703"/>
          </a:xfrm>
          <a:prstGeom prst="rect">
            <a:avLst/>
          </a:prstGeom>
          <a:noFill/>
          <a:ln w="9525" cap="flat" cmpd="sng" algn="ctr">
            <a:solidFill>
              <a:srgbClr val="E7E6E6">
                <a:lumMod val="50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A48B8876-43A1-62D1-9F76-9070B6FC6419}"/>
              </a:ext>
            </a:extLst>
          </p:cNvPr>
          <p:cNvSpPr>
            <a:spLocks noGrp="1"/>
          </p:cNvSpPr>
          <p:nvPr>
            <p:ph type="sldNum" sz="quarter" idx="12"/>
          </p:nvPr>
        </p:nvSpPr>
        <p:spPr/>
        <p:txBody>
          <a:bodyPr/>
          <a:lstStyle/>
          <a:p>
            <a:fld id="{FF5119A0-8AC7-194A-9A93-24EFCAFFAE4A}" type="slidenum">
              <a:rPr lang="en-US"/>
              <a:t>34</a:t>
            </a:fld>
            <a:endParaRPr lang="en-US"/>
          </a:p>
        </p:txBody>
      </p:sp>
      <p:pic>
        <p:nvPicPr>
          <p:cNvPr id="8" name="Picture 7" descr="A picture containing text, diagram, line, font&#10;&#10;Description automatically generated">
            <a:extLst>
              <a:ext uri="{FF2B5EF4-FFF2-40B4-BE49-F238E27FC236}">
                <a16:creationId xmlns:a16="http://schemas.microsoft.com/office/drawing/2014/main" id="{73C89F94-0E6B-46A3-AFF8-7F18971D420F}"/>
              </a:ext>
            </a:extLst>
          </p:cNvPr>
          <p:cNvPicPr>
            <a:picLocks noChangeAspect="1"/>
          </p:cNvPicPr>
          <p:nvPr/>
        </p:nvPicPr>
        <p:blipFill rotWithShape="1">
          <a:blip r:embed="rId4">
            <a:extLst>
              <a:ext uri="{28A0092B-C50C-407E-A947-70E740481C1C}">
                <a14:useLocalDpi xmlns:a14="http://schemas.microsoft.com/office/drawing/2010/main" val="0"/>
              </a:ext>
            </a:extLst>
          </a:blip>
          <a:srcRect l="6198" t="6074" r="8331" b="11078"/>
          <a:stretch/>
        </p:blipFill>
        <p:spPr bwMode="auto">
          <a:xfrm>
            <a:off x="132728" y="1953762"/>
            <a:ext cx="5052706" cy="3648140"/>
          </a:xfrm>
          <a:prstGeom prst="rect">
            <a:avLst/>
          </a:prstGeom>
          <a:ln>
            <a:solidFill>
              <a:schemeClr val="accent3"/>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98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14A75-A4FA-7EC0-4058-21243602F1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13" t="6299" r="7116" b="10225"/>
          <a:stretch/>
        </p:blipFill>
        <p:spPr bwMode="auto">
          <a:xfrm>
            <a:off x="0" y="470784"/>
            <a:ext cx="7543800" cy="5916431"/>
          </a:xfrm>
          <a:prstGeom prst="rect">
            <a:avLst/>
          </a:prstGeom>
          <a:noFill/>
          <a:ln w="9525" cap="flat" cmpd="sng" algn="ctr">
            <a:solidFill>
              <a:srgbClr val="E7E6E6">
                <a:lumMod val="50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0B420AE-3DA4-5FD7-1A5B-85D328748495}"/>
              </a:ext>
            </a:extLst>
          </p:cNvPr>
          <p:cNvSpPr txBox="1"/>
          <p:nvPr/>
        </p:nvSpPr>
        <p:spPr>
          <a:xfrm>
            <a:off x="7782885" y="2151726"/>
            <a:ext cx="4066562" cy="3046988"/>
          </a:xfrm>
          <a:prstGeom prst="rect">
            <a:avLst/>
          </a:prstGeom>
          <a:noFill/>
          <a:ln w="28575">
            <a:solidFill>
              <a:schemeClr val="tx1"/>
            </a:solidFill>
          </a:ln>
          <a:effectLst>
            <a:glow rad="63500">
              <a:schemeClr val="accent3">
                <a:satMod val="175000"/>
                <a:alpha val="40000"/>
              </a:schemeClr>
            </a:glow>
          </a:effectLst>
        </p:spPr>
        <p:txBody>
          <a:bodyPr wrap="none" rtlCol="0">
            <a:spAutoFit/>
          </a:bodyPr>
          <a:lstStyle/>
          <a:p>
            <a:r>
              <a:rPr lang="en-US" sz="3200" b="1">
                <a:latin typeface="Garamond" panose="02020404030301010803" pitchFamily="18" charset="0"/>
              </a:rPr>
              <a:t>The basic OccO </a:t>
            </a:r>
          </a:p>
          <a:p>
            <a:r>
              <a:rPr lang="en-US" sz="3200" b="1">
                <a:latin typeface="Garamond" panose="02020404030301010803" pitchFamily="18" charset="0"/>
              </a:rPr>
              <a:t>hierarchy as extended </a:t>
            </a:r>
          </a:p>
          <a:p>
            <a:r>
              <a:rPr lang="en-US" sz="3200" b="1">
                <a:latin typeface="Garamond" panose="02020404030301010803" pitchFamily="18" charset="0"/>
              </a:rPr>
              <a:t>from BFO, including </a:t>
            </a:r>
          </a:p>
          <a:p>
            <a:r>
              <a:rPr lang="en-US" sz="3200" b="1">
                <a:latin typeface="Garamond" panose="02020404030301010803" pitchFamily="18" charset="0"/>
              </a:rPr>
              <a:t>an intermediary class </a:t>
            </a:r>
          </a:p>
          <a:p>
            <a:r>
              <a:rPr lang="en-US" sz="3200" b="1" i="1">
                <a:latin typeface="Garamond" panose="02020404030301010803" pitchFamily="18" charset="0"/>
              </a:rPr>
              <a:t>- human – </a:t>
            </a:r>
            <a:r>
              <a:rPr lang="en-US" sz="3200" b="1">
                <a:latin typeface="Garamond" panose="02020404030301010803" pitchFamily="18" charset="0"/>
              </a:rPr>
              <a:t>from the </a:t>
            </a:r>
          </a:p>
          <a:p>
            <a:r>
              <a:rPr lang="en-US" sz="3200" b="1">
                <a:latin typeface="Garamond" panose="02020404030301010803" pitchFamily="18" charset="0"/>
              </a:rPr>
              <a:t>NCBITaxon </a:t>
            </a:r>
          </a:p>
        </p:txBody>
      </p:sp>
      <p:sp>
        <p:nvSpPr>
          <p:cNvPr id="2" name="Slide Number Placeholder 1">
            <a:extLst>
              <a:ext uri="{FF2B5EF4-FFF2-40B4-BE49-F238E27FC236}">
                <a16:creationId xmlns:a16="http://schemas.microsoft.com/office/drawing/2014/main" id="{BF713ADC-E2E4-B9A6-BA4F-4A9BE6E8BC02}"/>
              </a:ext>
            </a:extLst>
          </p:cNvPr>
          <p:cNvSpPr>
            <a:spLocks noGrp="1"/>
          </p:cNvSpPr>
          <p:nvPr>
            <p:ph type="sldNum" sz="quarter" idx="12"/>
          </p:nvPr>
        </p:nvSpPr>
        <p:spPr/>
        <p:txBody>
          <a:bodyPr/>
          <a:lstStyle/>
          <a:p>
            <a:fld id="{FF5119A0-8AC7-194A-9A93-24EFCAFFAE4A}" type="slidenum">
              <a:rPr lang="en-US"/>
              <a:t>35</a:t>
            </a:fld>
            <a:endParaRPr lang="en-US"/>
          </a:p>
        </p:txBody>
      </p:sp>
      <p:pic>
        <p:nvPicPr>
          <p:cNvPr id="3" name="Picture 2" descr="A picture containing text, diagram, line, font&#10;&#10;Description automatically generated">
            <a:extLst>
              <a:ext uri="{FF2B5EF4-FFF2-40B4-BE49-F238E27FC236}">
                <a16:creationId xmlns:a16="http://schemas.microsoft.com/office/drawing/2014/main" id="{78BEF624-4DB4-A78D-75B0-7333E3530559}"/>
              </a:ext>
            </a:extLst>
          </p:cNvPr>
          <p:cNvPicPr>
            <a:picLocks noChangeAspect="1"/>
          </p:cNvPicPr>
          <p:nvPr/>
        </p:nvPicPr>
        <p:blipFill rotWithShape="1">
          <a:blip r:embed="rId3">
            <a:extLst>
              <a:ext uri="{28A0092B-C50C-407E-A947-70E740481C1C}">
                <a14:useLocalDpi xmlns:a14="http://schemas.microsoft.com/office/drawing/2010/main" val="0"/>
              </a:ext>
            </a:extLst>
          </a:blip>
          <a:srcRect l="6198" t="6074" r="8331" b="11078"/>
          <a:stretch/>
        </p:blipFill>
        <p:spPr bwMode="auto">
          <a:xfrm>
            <a:off x="0" y="470784"/>
            <a:ext cx="7565722" cy="5916430"/>
          </a:xfrm>
          <a:prstGeom prst="rect">
            <a:avLst/>
          </a:prstGeom>
          <a:ln>
            <a:solidFill>
              <a:schemeClr val="accent3"/>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9723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diagram, line, font&#10;&#10;Description automatically generated">
            <a:extLst>
              <a:ext uri="{FF2B5EF4-FFF2-40B4-BE49-F238E27FC236}">
                <a16:creationId xmlns:a16="http://schemas.microsoft.com/office/drawing/2014/main" id="{4EA3E131-3CC8-8287-D64A-ED34E5646B5E}"/>
              </a:ext>
            </a:extLst>
          </p:cNvPr>
          <p:cNvPicPr>
            <a:picLocks noChangeAspect="1"/>
          </p:cNvPicPr>
          <p:nvPr/>
        </p:nvPicPr>
        <p:blipFill rotWithShape="1">
          <a:blip r:embed="rId2">
            <a:extLst>
              <a:ext uri="{28A0092B-C50C-407E-A947-70E740481C1C}">
                <a14:useLocalDpi xmlns:a14="http://schemas.microsoft.com/office/drawing/2010/main" val="0"/>
              </a:ext>
            </a:extLst>
          </a:blip>
          <a:srcRect l="6198" t="6074" r="8331" b="11078"/>
          <a:stretch/>
        </p:blipFill>
        <p:spPr bwMode="auto">
          <a:xfrm>
            <a:off x="0" y="470784"/>
            <a:ext cx="7565722" cy="5916430"/>
          </a:xfrm>
          <a:prstGeom prst="rect">
            <a:avLst/>
          </a:prstGeom>
          <a:ln>
            <a:solidFill>
              <a:schemeClr val="accent3"/>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0B420AE-3DA4-5FD7-1A5B-85D328748495}"/>
              </a:ext>
            </a:extLst>
          </p:cNvPr>
          <p:cNvSpPr txBox="1"/>
          <p:nvPr/>
        </p:nvSpPr>
        <p:spPr>
          <a:xfrm>
            <a:off x="7719460" y="3214838"/>
            <a:ext cx="4369869" cy="1569660"/>
          </a:xfrm>
          <a:prstGeom prst="rect">
            <a:avLst/>
          </a:prstGeom>
          <a:noFill/>
          <a:ln w="28575">
            <a:solidFill>
              <a:schemeClr val="tx1"/>
            </a:solidFill>
          </a:ln>
          <a:effectLst>
            <a:glow rad="63500">
              <a:schemeClr val="accent3">
                <a:satMod val="175000"/>
                <a:alpha val="40000"/>
              </a:schemeClr>
            </a:glow>
          </a:effectLst>
        </p:spPr>
        <p:txBody>
          <a:bodyPr wrap="square" rtlCol="0">
            <a:spAutoFit/>
          </a:bodyPr>
          <a:lstStyle/>
          <a:p>
            <a:r>
              <a:rPr lang="en-US" sz="3200" b="1">
                <a:latin typeface="Garamond" panose="02020404030301010803" pitchFamily="18" charset="0"/>
              </a:rPr>
              <a:t>A human bearing an occupation role or occupation disposition</a:t>
            </a:r>
          </a:p>
        </p:txBody>
      </p:sp>
      <p:cxnSp>
        <p:nvCxnSpPr>
          <p:cNvPr id="10" name="Straight Arrow Connector 9">
            <a:extLst>
              <a:ext uri="{FF2B5EF4-FFF2-40B4-BE49-F238E27FC236}">
                <a16:creationId xmlns:a16="http://schemas.microsoft.com/office/drawing/2014/main" id="{C220A28E-5029-2E6F-063A-E67C31B7ABAD}"/>
              </a:ext>
            </a:extLst>
          </p:cNvPr>
          <p:cNvCxnSpPr>
            <a:cxnSpLocks/>
            <a:stCxn id="8" idx="1"/>
          </p:cNvCxnSpPr>
          <p:nvPr/>
        </p:nvCxnSpPr>
        <p:spPr>
          <a:xfrm flipH="1">
            <a:off x="3268636" y="3999668"/>
            <a:ext cx="4450824" cy="60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5309B11-BA10-0D57-EF2E-6197EB600485}"/>
              </a:ext>
            </a:extLst>
          </p:cNvPr>
          <p:cNvSpPr>
            <a:spLocks noGrp="1"/>
          </p:cNvSpPr>
          <p:nvPr>
            <p:ph type="sldNum" sz="quarter" idx="12"/>
          </p:nvPr>
        </p:nvSpPr>
        <p:spPr/>
        <p:txBody>
          <a:bodyPr/>
          <a:lstStyle/>
          <a:p>
            <a:fld id="{FF5119A0-8AC7-194A-9A93-24EFCAFFAE4A}" type="slidenum">
              <a:rPr lang="en-US"/>
              <a:t>36</a:t>
            </a:fld>
            <a:endParaRPr lang="en-US"/>
          </a:p>
        </p:txBody>
      </p:sp>
    </p:spTree>
    <p:extLst>
      <p:ext uri="{BB962C8B-B14F-4D97-AF65-F5344CB8AC3E}">
        <p14:creationId xmlns:p14="http://schemas.microsoft.com/office/powerpoint/2010/main" val="3990877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diagram, line, font&#10;&#10;Description automatically generated">
            <a:extLst>
              <a:ext uri="{FF2B5EF4-FFF2-40B4-BE49-F238E27FC236}">
                <a16:creationId xmlns:a16="http://schemas.microsoft.com/office/drawing/2014/main" id="{FD77181F-F791-2C33-CE7A-D1607684971B}"/>
              </a:ext>
            </a:extLst>
          </p:cNvPr>
          <p:cNvPicPr>
            <a:picLocks noChangeAspect="1"/>
          </p:cNvPicPr>
          <p:nvPr/>
        </p:nvPicPr>
        <p:blipFill rotWithShape="1">
          <a:blip r:embed="rId3">
            <a:extLst>
              <a:ext uri="{28A0092B-C50C-407E-A947-70E740481C1C}">
                <a14:useLocalDpi xmlns:a14="http://schemas.microsoft.com/office/drawing/2010/main" val="0"/>
              </a:ext>
            </a:extLst>
          </a:blip>
          <a:srcRect l="6198" t="6074" r="8331" b="11078"/>
          <a:stretch/>
        </p:blipFill>
        <p:spPr bwMode="auto">
          <a:xfrm>
            <a:off x="0" y="470784"/>
            <a:ext cx="7565722" cy="5916430"/>
          </a:xfrm>
          <a:prstGeom prst="rect">
            <a:avLst/>
          </a:prstGeom>
          <a:ln>
            <a:solidFill>
              <a:schemeClr val="accent3"/>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0B420AE-3DA4-5FD7-1A5B-85D328748495}"/>
              </a:ext>
            </a:extLst>
          </p:cNvPr>
          <p:cNvSpPr txBox="1"/>
          <p:nvPr/>
        </p:nvSpPr>
        <p:spPr>
          <a:xfrm>
            <a:off x="7676147" y="1941456"/>
            <a:ext cx="4393933" cy="4031873"/>
          </a:xfrm>
          <a:prstGeom prst="rect">
            <a:avLst/>
          </a:prstGeom>
          <a:noFill/>
          <a:ln w="28575">
            <a:solidFill>
              <a:schemeClr val="tx1"/>
            </a:solidFill>
          </a:ln>
          <a:effectLst>
            <a:glow rad="63500">
              <a:schemeClr val="accent3">
                <a:satMod val="175000"/>
                <a:alpha val="40000"/>
              </a:schemeClr>
            </a:glow>
          </a:effectLst>
        </p:spPr>
        <p:txBody>
          <a:bodyPr wrap="square" rtlCol="0">
            <a:spAutoFit/>
          </a:bodyPr>
          <a:lstStyle/>
          <a:p>
            <a:r>
              <a:rPr lang="en-US" sz="3200" b="1">
                <a:latin typeface="Garamond" panose="02020404030301010803" pitchFamily="18" charset="0"/>
              </a:rPr>
              <a:t>A role borne by a human that, if realized, is realized when the bearer provides labor or </a:t>
            </a:r>
          </a:p>
          <a:p>
            <a:r>
              <a:rPr lang="en-US" sz="3200" b="1">
                <a:latin typeface="Garamond" panose="02020404030301010803" pitchFamily="18" charset="0"/>
              </a:rPr>
              <a:t>services in exchange for </a:t>
            </a:r>
          </a:p>
          <a:p>
            <a:r>
              <a:rPr lang="en-US" sz="3200" b="1">
                <a:latin typeface="Garamond" panose="02020404030301010803" pitchFamily="18" charset="0"/>
              </a:rPr>
              <a:t>compensation as </a:t>
            </a:r>
          </a:p>
          <a:p>
            <a:r>
              <a:rPr lang="en-US" sz="3200" b="1">
                <a:latin typeface="Garamond" panose="02020404030301010803" pitchFamily="18" charset="0"/>
              </a:rPr>
              <a:t>specified by some </a:t>
            </a:r>
          </a:p>
          <a:p>
            <a:r>
              <a:rPr lang="en-US" sz="3200" b="1">
                <a:latin typeface="Garamond" panose="02020404030301010803" pitchFamily="18" charset="0"/>
              </a:rPr>
              <a:t>deontic declaration.</a:t>
            </a:r>
          </a:p>
        </p:txBody>
      </p:sp>
      <p:cxnSp>
        <p:nvCxnSpPr>
          <p:cNvPr id="10" name="Straight Arrow Connector 9">
            <a:extLst>
              <a:ext uri="{FF2B5EF4-FFF2-40B4-BE49-F238E27FC236}">
                <a16:creationId xmlns:a16="http://schemas.microsoft.com/office/drawing/2014/main" id="{C220A28E-5029-2E6F-063A-E67C31B7ABAD}"/>
              </a:ext>
            </a:extLst>
          </p:cNvPr>
          <p:cNvCxnSpPr>
            <a:cxnSpLocks/>
            <a:stCxn id="8" idx="1"/>
          </p:cNvCxnSpPr>
          <p:nvPr/>
        </p:nvCxnSpPr>
        <p:spPr>
          <a:xfrm flipH="1">
            <a:off x="4899259" y="3957393"/>
            <a:ext cx="2776888" cy="11054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D40EE68-A66B-9F17-3140-D39DD3D82470}"/>
              </a:ext>
            </a:extLst>
          </p:cNvPr>
          <p:cNvSpPr>
            <a:spLocks noGrp="1"/>
          </p:cNvSpPr>
          <p:nvPr>
            <p:ph type="sldNum" sz="quarter" idx="12"/>
          </p:nvPr>
        </p:nvSpPr>
        <p:spPr/>
        <p:txBody>
          <a:bodyPr/>
          <a:lstStyle/>
          <a:p>
            <a:fld id="{FF5119A0-8AC7-194A-9A93-24EFCAFFAE4A}" type="slidenum">
              <a:rPr lang="en-US"/>
              <a:t>37</a:t>
            </a:fld>
            <a:endParaRPr lang="en-US"/>
          </a:p>
        </p:txBody>
      </p:sp>
    </p:spTree>
    <p:extLst>
      <p:ext uri="{BB962C8B-B14F-4D97-AF65-F5344CB8AC3E}">
        <p14:creationId xmlns:p14="http://schemas.microsoft.com/office/powerpoint/2010/main" val="1935706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iagram, line, font&#10;&#10;Description automatically generated">
            <a:extLst>
              <a:ext uri="{FF2B5EF4-FFF2-40B4-BE49-F238E27FC236}">
                <a16:creationId xmlns:a16="http://schemas.microsoft.com/office/drawing/2014/main" id="{AA481870-36CF-8CC5-CAEF-EED00A921959}"/>
              </a:ext>
            </a:extLst>
          </p:cNvPr>
          <p:cNvPicPr>
            <a:picLocks noChangeAspect="1"/>
          </p:cNvPicPr>
          <p:nvPr/>
        </p:nvPicPr>
        <p:blipFill rotWithShape="1">
          <a:blip r:embed="rId2">
            <a:extLst>
              <a:ext uri="{28A0092B-C50C-407E-A947-70E740481C1C}">
                <a14:useLocalDpi xmlns:a14="http://schemas.microsoft.com/office/drawing/2010/main" val="0"/>
              </a:ext>
            </a:extLst>
          </a:blip>
          <a:srcRect l="6198" t="6074" r="8331" b="11078"/>
          <a:stretch/>
        </p:blipFill>
        <p:spPr bwMode="auto">
          <a:xfrm>
            <a:off x="0" y="470784"/>
            <a:ext cx="7565722" cy="5916430"/>
          </a:xfrm>
          <a:prstGeom prst="rect">
            <a:avLst/>
          </a:prstGeom>
          <a:ln>
            <a:solidFill>
              <a:schemeClr val="accent3"/>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0B420AE-3DA4-5FD7-1A5B-85D328748495}"/>
              </a:ext>
            </a:extLst>
          </p:cNvPr>
          <p:cNvSpPr txBox="1"/>
          <p:nvPr/>
        </p:nvSpPr>
        <p:spPr>
          <a:xfrm>
            <a:off x="7695399" y="1938286"/>
            <a:ext cx="4422808" cy="3539430"/>
          </a:xfrm>
          <a:prstGeom prst="rect">
            <a:avLst/>
          </a:prstGeom>
          <a:noFill/>
          <a:ln w="28575">
            <a:solidFill>
              <a:schemeClr val="tx1"/>
            </a:solidFill>
          </a:ln>
          <a:effectLst>
            <a:glow rad="63500">
              <a:schemeClr val="accent3">
                <a:satMod val="175000"/>
                <a:alpha val="40000"/>
              </a:schemeClr>
            </a:glow>
          </a:effectLst>
        </p:spPr>
        <p:txBody>
          <a:bodyPr wrap="square" rtlCol="0">
            <a:spAutoFit/>
          </a:bodyPr>
          <a:lstStyle/>
          <a:p>
            <a:r>
              <a:rPr lang="en-US" sz="3200" b="1">
                <a:latin typeface="Garamond" panose="02020404030301010803" pitchFamily="18" charset="0"/>
              </a:rPr>
              <a:t>A dispositon that, if </a:t>
            </a:r>
          </a:p>
          <a:p>
            <a:r>
              <a:rPr lang="en-US" sz="3200" b="1">
                <a:latin typeface="Garamond" panose="02020404030301010803" pitchFamily="18" charset="0"/>
              </a:rPr>
              <a:t>realized, is realized when the bearer intends to exercise abilities and </a:t>
            </a:r>
          </a:p>
          <a:p>
            <a:r>
              <a:rPr lang="en-US" sz="3200" b="1">
                <a:latin typeface="Garamond" panose="02020404030301010803" pitchFamily="18" charset="0"/>
              </a:rPr>
              <a:t>skills in pursuit of </a:t>
            </a:r>
          </a:p>
          <a:p>
            <a:r>
              <a:rPr lang="en-US" sz="3200" b="1">
                <a:latin typeface="Garamond" panose="02020404030301010803" pitchFamily="18" charset="0"/>
              </a:rPr>
              <a:t>obtaining an occupation </a:t>
            </a:r>
          </a:p>
          <a:p>
            <a:r>
              <a:rPr lang="en-US" sz="3200" b="1">
                <a:latin typeface="Garamond" panose="02020404030301010803" pitchFamily="18" charset="0"/>
              </a:rPr>
              <a:t>role. </a:t>
            </a:r>
          </a:p>
        </p:txBody>
      </p:sp>
      <p:cxnSp>
        <p:nvCxnSpPr>
          <p:cNvPr id="10" name="Straight Arrow Connector 9">
            <a:extLst>
              <a:ext uri="{FF2B5EF4-FFF2-40B4-BE49-F238E27FC236}">
                <a16:creationId xmlns:a16="http://schemas.microsoft.com/office/drawing/2014/main" id="{C220A28E-5029-2E6F-063A-E67C31B7ABAD}"/>
              </a:ext>
            </a:extLst>
          </p:cNvPr>
          <p:cNvCxnSpPr>
            <a:cxnSpLocks/>
            <a:stCxn id="8" idx="1"/>
          </p:cNvCxnSpPr>
          <p:nvPr/>
        </p:nvCxnSpPr>
        <p:spPr>
          <a:xfrm flipH="1">
            <a:off x="6227545" y="3708001"/>
            <a:ext cx="1467854" cy="19324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4D83F42-AFD0-2627-8F0B-CEC43683FA48}"/>
              </a:ext>
            </a:extLst>
          </p:cNvPr>
          <p:cNvSpPr>
            <a:spLocks noGrp="1"/>
          </p:cNvSpPr>
          <p:nvPr>
            <p:ph type="sldNum" sz="quarter" idx="12"/>
          </p:nvPr>
        </p:nvSpPr>
        <p:spPr/>
        <p:txBody>
          <a:bodyPr/>
          <a:lstStyle/>
          <a:p>
            <a:fld id="{FF5119A0-8AC7-194A-9A93-24EFCAFFAE4A}" type="slidenum">
              <a:rPr lang="en-US"/>
              <a:t>38</a:t>
            </a:fld>
            <a:endParaRPr lang="en-US"/>
          </a:p>
        </p:txBody>
      </p:sp>
    </p:spTree>
    <p:extLst>
      <p:ext uri="{BB962C8B-B14F-4D97-AF65-F5344CB8AC3E}">
        <p14:creationId xmlns:p14="http://schemas.microsoft.com/office/powerpoint/2010/main" val="2082424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iagram, line, font&#10;&#10;Description automatically generated">
            <a:extLst>
              <a:ext uri="{FF2B5EF4-FFF2-40B4-BE49-F238E27FC236}">
                <a16:creationId xmlns:a16="http://schemas.microsoft.com/office/drawing/2014/main" id="{F72983A8-712E-53FF-6697-2847B8F4C019}"/>
              </a:ext>
            </a:extLst>
          </p:cNvPr>
          <p:cNvPicPr>
            <a:picLocks noChangeAspect="1"/>
          </p:cNvPicPr>
          <p:nvPr/>
        </p:nvPicPr>
        <p:blipFill rotWithShape="1">
          <a:blip r:embed="rId2">
            <a:extLst>
              <a:ext uri="{28A0092B-C50C-407E-A947-70E740481C1C}">
                <a14:useLocalDpi xmlns:a14="http://schemas.microsoft.com/office/drawing/2010/main" val="0"/>
              </a:ext>
            </a:extLst>
          </a:blip>
          <a:srcRect l="6198" t="6074" r="8331" b="11078"/>
          <a:stretch/>
        </p:blipFill>
        <p:spPr bwMode="auto">
          <a:xfrm>
            <a:off x="0" y="470784"/>
            <a:ext cx="7565722" cy="5916430"/>
          </a:xfrm>
          <a:prstGeom prst="rect">
            <a:avLst/>
          </a:prstGeom>
          <a:ln>
            <a:solidFill>
              <a:schemeClr val="accent3"/>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0B420AE-3DA4-5FD7-1A5B-85D328748495}"/>
              </a:ext>
            </a:extLst>
          </p:cNvPr>
          <p:cNvSpPr txBox="1"/>
          <p:nvPr/>
        </p:nvSpPr>
        <p:spPr>
          <a:xfrm>
            <a:off x="7817579" y="1428049"/>
            <a:ext cx="4251548" cy="4524315"/>
          </a:xfrm>
          <a:prstGeom prst="rect">
            <a:avLst/>
          </a:prstGeom>
          <a:noFill/>
          <a:ln w="28575">
            <a:solidFill>
              <a:schemeClr val="tx1"/>
            </a:solidFill>
          </a:ln>
          <a:effectLst>
            <a:glow rad="63500">
              <a:schemeClr val="accent3">
                <a:satMod val="175000"/>
                <a:alpha val="40000"/>
              </a:schemeClr>
            </a:glow>
          </a:effectLst>
        </p:spPr>
        <p:txBody>
          <a:bodyPr wrap="none" rtlCol="0">
            <a:spAutoFit/>
          </a:bodyPr>
          <a:lstStyle/>
          <a:p>
            <a:r>
              <a:rPr lang="en-US" sz="3200" b="1">
                <a:latin typeface="Garamond" panose="02020404030301010803" pitchFamily="18" charset="0"/>
              </a:rPr>
              <a:t>A disposition that </a:t>
            </a:r>
          </a:p>
          <a:p>
            <a:r>
              <a:rPr lang="en-US" sz="3200" b="1">
                <a:latin typeface="Garamond" panose="02020404030301010803" pitchFamily="18" charset="0"/>
              </a:rPr>
              <a:t>inheres in a human, </a:t>
            </a:r>
          </a:p>
          <a:p>
            <a:r>
              <a:rPr lang="en-US" sz="3200" b="1">
                <a:latin typeface="Garamond" panose="02020404030301010803" pitchFamily="18" charset="0"/>
              </a:rPr>
              <a:t>exists in virtue of </a:t>
            </a:r>
            <a:br>
              <a:rPr lang="en-US" sz="3200" b="1">
                <a:latin typeface="Garamond" panose="02020404030301010803" pitchFamily="18" charset="0"/>
              </a:rPr>
            </a:br>
            <a:r>
              <a:rPr lang="en-US" sz="3200" b="1">
                <a:latin typeface="Garamond" panose="02020404030301010803" pitchFamily="18" charset="0"/>
              </a:rPr>
              <a:t>natural biological </a:t>
            </a:r>
            <a:br>
              <a:rPr lang="en-US" sz="3200" b="1">
                <a:latin typeface="Garamond" panose="02020404030301010803" pitchFamily="18" charset="0"/>
              </a:rPr>
            </a:br>
            <a:r>
              <a:rPr lang="en-US" sz="3200" b="1">
                <a:latin typeface="Garamond" panose="02020404030301010803" pitchFamily="18" charset="0"/>
              </a:rPr>
              <a:t>development, and </a:t>
            </a:r>
          </a:p>
          <a:p>
            <a:r>
              <a:rPr lang="en-US" sz="3200" b="1">
                <a:latin typeface="Garamond" panose="02020404030301010803" pitchFamily="18" charset="0"/>
              </a:rPr>
              <a:t>is such that if realized, </a:t>
            </a:r>
          </a:p>
          <a:p>
            <a:r>
              <a:rPr lang="en-US" sz="3200" b="1">
                <a:latin typeface="Garamond" panose="02020404030301010803" pitchFamily="18" charset="0"/>
              </a:rPr>
              <a:t>is realized in the </a:t>
            </a:r>
          </a:p>
          <a:p>
            <a:r>
              <a:rPr lang="en-US" sz="3200" b="1">
                <a:latin typeface="Garamond" panose="02020404030301010803" pitchFamily="18" charset="0"/>
              </a:rPr>
              <a:t>performance of one or </a:t>
            </a:r>
          </a:p>
          <a:p>
            <a:r>
              <a:rPr lang="en-US" sz="3200" b="1">
                <a:latin typeface="Garamond" panose="02020404030301010803" pitchFamily="18" charset="0"/>
              </a:rPr>
              <a:t>more tasks.</a:t>
            </a:r>
          </a:p>
        </p:txBody>
      </p:sp>
      <p:cxnSp>
        <p:nvCxnSpPr>
          <p:cNvPr id="10" name="Straight Arrow Connector 9">
            <a:extLst>
              <a:ext uri="{FF2B5EF4-FFF2-40B4-BE49-F238E27FC236}">
                <a16:creationId xmlns:a16="http://schemas.microsoft.com/office/drawing/2014/main" id="{C220A28E-5029-2E6F-063A-E67C31B7ABAD}"/>
              </a:ext>
            </a:extLst>
          </p:cNvPr>
          <p:cNvCxnSpPr>
            <a:cxnSpLocks/>
            <a:stCxn id="8" idx="1"/>
          </p:cNvCxnSpPr>
          <p:nvPr/>
        </p:nvCxnSpPr>
        <p:spPr>
          <a:xfrm flipH="1">
            <a:off x="7109927" y="3690207"/>
            <a:ext cx="707652" cy="5365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9EA2D82-8D64-3950-102A-6D00E0147C85}"/>
              </a:ext>
            </a:extLst>
          </p:cNvPr>
          <p:cNvSpPr>
            <a:spLocks noGrp="1"/>
          </p:cNvSpPr>
          <p:nvPr>
            <p:ph type="sldNum" sz="quarter" idx="12"/>
          </p:nvPr>
        </p:nvSpPr>
        <p:spPr/>
        <p:txBody>
          <a:bodyPr/>
          <a:lstStyle/>
          <a:p>
            <a:fld id="{FF5119A0-8AC7-194A-9A93-24EFCAFFAE4A}" type="slidenum">
              <a:rPr lang="en-US"/>
              <a:t>39</a:t>
            </a:fld>
            <a:endParaRPr lang="en-US"/>
          </a:p>
        </p:txBody>
      </p:sp>
    </p:spTree>
    <p:extLst>
      <p:ext uri="{BB962C8B-B14F-4D97-AF65-F5344CB8AC3E}">
        <p14:creationId xmlns:p14="http://schemas.microsoft.com/office/powerpoint/2010/main" val="274458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2459-0D0C-BA87-D8A2-DD4972A9C2F8}"/>
              </a:ext>
            </a:extLst>
          </p:cNvPr>
          <p:cNvSpPr>
            <a:spLocks noGrp="1"/>
          </p:cNvSpPr>
          <p:nvPr>
            <p:ph type="title"/>
          </p:nvPr>
        </p:nvSpPr>
        <p:spPr/>
        <p:txBody>
          <a:bodyPr/>
          <a:lstStyle/>
          <a:p>
            <a:r>
              <a:rPr lang="en-US"/>
              <a:t>Big Occupation Data</a:t>
            </a:r>
          </a:p>
        </p:txBody>
      </p:sp>
      <p:sp>
        <p:nvSpPr>
          <p:cNvPr id="3" name="Content Placeholder 2">
            <a:extLst>
              <a:ext uri="{FF2B5EF4-FFF2-40B4-BE49-F238E27FC236}">
                <a16:creationId xmlns:a16="http://schemas.microsoft.com/office/drawing/2014/main" id="{10B9B648-5888-15A7-A8EC-14D9D4C2BC77}"/>
              </a:ext>
            </a:extLst>
          </p:cNvPr>
          <p:cNvSpPr>
            <a:spLocks noGrp="1"/>
          </p:cNvSpPr>
          <p:nvPr>
            <p:ph idx="1"/>
          </p:nvPr>
        </p:nvSpPr>
        <p:spPr/>
        <p:txBody>
          <a:bodyPr/>
          <a:lstStyle/>
          <a:p>
            <a:r>
              <a:rPr lang="en-US"/>
              <a:t>Suppose you’ve recently been fired for giving a bad talk about occupation ontologies...</a:t>
            </a:r>
          </a:p>
          <a:p>
            <a:endParaRPr lang="en-US"/>
          </a:p>
          <a:p>
            <a:r>
              <a:rPr lang="en-US"/>
              <a:t>Current labor market trends can help you make informed decisions about future employment</a:t>
            </a:r>
          </a:p>
          <a:p>
            <a:endParaRPr lang="en-US"/>
          </a:p>
          <a:p>
            <a:r>
              <a:rPr lang="en-US"/>
              <a:t>Labor market data sources are varied, as are formats in which data is represented</a:t>
            </a:r>
          </a:p>
          <a:p>
            <a:endParaRPr lang="en-US"/>
          </a:p>
          <a:p>
            <a:endParaRPr lang="en-US"/>
          </a:p>
        </p:txBody>
      </p:sp>
      <p:sp>
        <p:nvSpPr>
          <p:cNvPr id="4" name="Slide Number Placeholder 3">
            <a:extLst>
              <a:ext uri="{FF2B5EF4-FFF2-40B4-BE49-F238E27FC236}">
                <a16:creationId xmlns:a16="http://schemas.microsoft.com/office/drawing/2014/main" id="{82E5B77C-7351-5B4D-6B6A-76048E4CD7DE}"/>
              </a:ext>
            </a:extLst>
          </p:cNvPr>
          <p:cNvSpPr>
            <a:spLocks noGrp="1"/>
          </p:cNvSpPr>
          <p:nvPr>
            <p:ph type="sldNum" sz="quarter" idx="12"/>
          </p:nvPr>
        </p:nvSpPr>
        <p:spPr/>
        <p:txBody>
          <a:bodyPr/>
          <a:lstStyle/>
          <a:p>
            <a:fld id="{FF5119A0-8AC7-194A-9A93-24EFCAFFAE4A}" type="slidenum">
              <a:rPr lang="en-US"/>
              <a:t>4</a:t>
            </a:fld>
            <a:endParaRPr lang="en-US"/>
          </a:p>
        </p:txBody>
      </p:sp>
    </p:spTree>
    <p:extLst>
      <p:ext uri="{BB962C8B-B14F-4D97-AF65-F5344CB8AC3E}">
        <p14:creationId xmlns:p14="http://schemas.microsoft.com/office/powerpoint/2010/main" val="2693712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iagram, line, font&#10;&#10;Description automatically generated">
            <a:extLst>
              <a:ext uri="{FF2B5EF4-FFF2-40B4-BE49-F238E27FC236}">
                <a16:creationId xmlns:a16="http://schemas.microsoft.com/office/drawing/2014/main" id="{8D76E5FC-BDF9-9D88-FBD1-78384577209F}"/>
              </a:ext>
            </a:extLst>
          </p:cNvPr>
          <p:cNvPicPr>
            <a:picLocks noChangeAspect="1"/>
          </p:cNvPicPr>
          <p:nvPr/>
        </p:nvPicPr>
        <p:blipFill rotWithShape="1">
          <a:blip r:embed="rId2">
            <a:extLst>
              <a:ext uri="{28A0092B-C50C-407E-A947-70E740481C1C}">
                <a14:useLocalDpi xmlns:a14="http://schemas.microsoft.com/office/drawing/2010/main" val="0"/>
              </a:ext>
            </a:extLst>
          </a:blip>
          <a:srcRect l="6198" t="6074" r="8331" b="11078"/>
          <a:stretch/>
        </p:blipFill>
        <p:spPr bwMode="auto">
          <a:xfrm>
            <a:off x="0" y="470784"/>
            <a:ext cx="7565722" cy="5916430"/>
          </a:xfrm>
          <a:prstGeom prst="rect">
            <a:avLst/>
          </a:prstGeom>
          <a:ln>
            <a:solidFill>
              <a:schemeClr val="accent3"/>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0B420AE-3DA4-5FD7-1A5B-85D328748495}"/>
              </a:ext>
            </a:extLst>
          </p:cNvPr>
          <p:cNvSpPr txBox="1"/>
          <p:nvPr/>
        </p:nvSpPr>
        <p:spPr>
          <a:xfrm>
            <a:off x="7753149" y="1851659"/>
            <a:ext cx="4336181" cy="4031873"/>
          </a:xfrm>
          <a:prstGeom prst="rect">
            <a:avLst/>
          </a:prstGeom>
          <a:noFill/>
          <a:ln w="28575">
            <a:solidFill>
              <a:schemeClr val="tx1"/>
            </a:solidFill>
          </a:ln>
          <a:effectLst>
            <a:glow rad="63500">
              <a:schemeClr val="accent3">
                <a:satMod val="175000"/>
                <a:alpha val="40000"/>
              </a:schemeClr>
            </a:glow>
          </a:effectLst>
        </p:spPr>
        <p:txBody>
          <a:bodyPr wrap="square" rtlCol="0">
            <a:spAutoFit/>
          </a:bodyPr>
          <a:lstStyle/>
          <a:p>
            <a:r>
              <a:rPr lang="en-US" sz="3200" b="1">
                <a:latin typeface="Garamond" panose="02020404030301010803" pitchFamily="18" charset="0"/>
              </a:rPr>
              <a:t>A disposition that exists </a:t>
            </a:r>
          </a:p>
          <a:p>
            <a:r>
              <a:rPr lang="en-US" sz="3200" b="1">
                <a:latin typeface="Garamond" panose="02020404030301010803" pitchFamily="18" charset="0"/>
              </a:rPr>
              <a:t>in virtue of training, </a:t>
            </a:r>
          </a:p>
          <a:p>
            <a:r>
              <a:rPr lang="en-US" sz="3200" b="1">
                <a:latin typeface="Garamond" panose="02020404030301010803" pitchFamily="18" charset="0"/>
              </a:rPr>
              <a:t>and is such that if</a:t>
            </a:r>
          </a:p>
          <a:p>
            <a:r>
              <a:rPr lang="en-US" sz="3200" b="1">
                <a:latin typeface="Garamond" panose="02020404030301010803" pitchFamily="18" charset="0"/>
              </a:rPr>
              <a:t>realized, is realized in </a:t>
            </a:r>
          </a:p>
          <a:p>
            <a:r>
              <a:rPr lang="en-US" sz="3200" b="1">
                <a:latin typeface="Garamond" panose="02020404030301010803" pitchFamily="18" charset="0"/>
              </a:rPr>
              <a:t>the performance of one </a:t>
            </a:r>
          </a:p>
          <a:p>
            <a:r>
              <a:rPr lang="en-US" sz="3200" b="1">
                <a:latin typeface="Garamond" panose="02020404030301010803" pitchFamily="18" charset="0"/>
              </a:rPr>
              <a:t>or more tasks with </a:t>
            </a:r>
          </a:p>
          <a:p>
            <a:r>
              <a:rPr lang="en-US" sz="3200" b="1">
                <a:latin typeface="Garamond" panose="02020404030301010803" pitchFamily="18" charset="0"/>
              </a:rPr>
              <a:t>reliably high proficiency. </a:t>
            </a:r>
          </a:p>
        </p:txBody>
      </p:sp>
      <p:cxnSp>
        <p:nvCxnSpPr>
          <p:cNvPr id="10" name="Straight Arrow Connector 9">
            <a:extLst>
              <a:ext uri="{FF2B5EF4-FFF2-40B4-BE49-F238E27FC236}">
                <a16:creationId xmlns:a16="http://schemas.microsoft.com/office/drawing/2014/main" id="{C220A28E-5029-2E6F-063A-E67C31B7ABAD}"/>
              </a:ext>
            </a:extLst>
          </p:cNvPr>
          <p:cNvCxnSpPr>
            <a:cxnSpLocks/>
            <a:stCxn id="8" idx="1"/>
          </p:cNvCxnSpPr>
          <p:nvPr/>
        </p:nvCxnSpPr>
        <p:spPr>
          <a:xfrm flipH="1">
            <a:off x="6853187" y="3867596"/>
            <a:ext cx="899962" cy="11760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13E9677-0B8E-32FF-BCB6-7510FDC48086}"/>
              </a:ext>
            </a:extLst>
          </p:cNvPr>
          <p:cNvSpPr>
            <a:spLocks noGrp="1"/>
          </p:cNvSpPr>
          <p:nvPr>
            <p:ph type="sldNum" sz="quarter" idx="12"/>
          </p:nvPr>
        </p:nvSpPr>
        <p:spPr/>
        <p:txBody>
          <a:bodyPr/>
          <a:lstStyle/>
          <a:p>
            <a:fld id="{FF5119A0-8AC7-194A-9A93-24EFCAFFAE4A}" type="slidenum">
              <a:rPr lang="en-US"/>
              <a:t>40</a:t>
            </a:fld>
            <a:endParaRPr lang="en-US"/>
          </a:p>
        </p:txBody>
      </p:sp>
    </p:spTree>
    <p:extLst>
      <p:ext uri="{BB962C8B-B14F-4D97-AF65-F5344CB8AC3E}">
        <p14:creationId xmlns:p14="http://schemas.microsoft.com/office/powerpoint/2010/main" val="1599088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EBE9-8ED7-D9DE-9600-928644FAA2CF}"/>
              </a:ext>
            </a:extLst>
          </p:cNvPr>
          <p:cNvSpPr>
            <a:spLocks noGrp="1"/>
          </p:cNvSpPr>
          <p:nvPr>
            <p:ph type="title"/>
          </p:nvPr>
        </p:nvSpPr>
        <p:spPr/>
        <p:txBody>
          <a:bodyPr/>
          <a:lstStyle/>
          <a:p>
            <a:r>
              <a:rPr lang="en-US"/>
              <a:t>Ability &amp; Skill</a:t>
            </a:r>
          </a:p>
        </p:txBody>
      </p:sp>
      <p:sp>
        <p:nvSpPr>
          <p:cNvPr id="3" name="Content Placeholder 2">
            <a:extLst>
              <a:ext uri="{FF2B5EF4-FFF2-40B4-BE49-F238E27FC236}">
                <a16:creationId xmlns:a16="http://schemas.microsoft.com/office/drawing/2014/main" id="{6C2544C0-6A12-24D7-CA35-7C6D1E9B0D6F}"/>
              </a:ext>
            </a:extLst>
          </p:cNvPr>
          <p:cNvSpPr>
            <a:spLocks noGrp="1"/>
          </p:cNvSpPr>
          <p:nvPr>
            <p:ph idx="1"/>
          </p:nvPr>
        </p:nvSpPr>
        <p:spPr>
          <a:xfrm>
            <a:off x="838200" y="1825624"/>
            <a:ext cx="10515600" cy="4934771"/>
          </a:xfrm>
        </p:spPr>
        <p:txBody>
          <a:bodyPr>
            <a:normAutofit/>
          </a:bodyPr>
          <a:lstStyle/>
          <a:p>
            <a:r>
              <a:rPr lang="en-US">
                <a:solidFill>
                  <a:srgbClr val="000000"/>
                </a:solidFill>
                <a:effectLst/>
                <a:ea typeface="Times New Roman" panose="02020603050405020304" pitchFamily="18" charset="0"/>
              </a:rPr>
              <a:t>There is a many-one relationship between abilities and skills</a:t>
            </a:r>
          </a:p>
          <a:p>
            <a:endParaRPr lang="en-US">
              <a:solidFill>
                <a:srgbClr val="000000"/>
              </a:solidFill>
              <a:ea typeface="Times New Roman" panose="02020603050405020304" pitchFamily="18" charset="0"/>
            </a:endParaRPr>
          </a:p>
          <a:p>
            <a:r>
              <a:rPr lang="en-US">
                <a:solidFill>
                  <a:srgbClr val="000000"/>
                </a:solidFill>
                <a:effectLst/>
                <a:ea typeface="Times New Roman" panose="02020603050405020304" pitchFamily="18" charset="0"/>
              </a:rPr>
              <a:t>Developing a skill should not entail that one thereby gains a disposition of the sort naturally acquired during an individual’s development</a:t>
            </a:r>
          </a:p>
          <a:p>
            <a:endParaRPr lang="en-US">
              <a:solidFill>
                <a:srgbClr val="000000"/>
              </a:solidFill>
              <a:ea typeface="Times New Roman" panose="02020603050405020304" pitchFamily="18" charset="0"/>
            </a:endParaRPr>
          </a:p>
          <a:p>
            <a:r>
              <a:rPr lang="en-US">
                <a:solidFill>
                  <a:srgbClr val="000000"/>
                </a:solidFill>
                <a:effectLst/>
                <a:ea typeface="Times New Roman" panose="02020603050405020304" pitchFamily="18" charset="0"/>
              </a:rPr>
              <a:t>Treating </a:t>
            </a:r>
            <a:r>
              <a:rPr lang="en-US" i="1">
                <a:solidFill>
                  <a:srgbClr val="000000"/>
                </a:solidFill>
                <a:effectLst/>
                <a:ea typeface="Times New Roman" panose="02020603050405020304" pitchFamily="18" charset="0"/>
              </a:rPr>
              <a:t>skill </a:t>
            </a:r>
            <a:r>
              <a:rPr lang="en-US">
                <a:solidFill>
                  <a:srgbClr val="000000"/>
                </a:solidFill>
                <a:effectLst/>
                <a:ea typeface="Times New Roman" panose="02020603050405020304" pitchFamily="18" charset="0"/>
              </a:rPr>
              <a:t>as a subclass of </a:t>
            </a:r>
            <a:r>
              <a:rPr lang="en-US" i="1">
                <a:solidFill>
                  <a:srgbClr val="000000"/>
                </a:solidFill>
                <a:effectLst/>
                <a:ea typeface="Times New Roman" panose="02020603050405020304" pitchFamily="18" charset="0"/>
              </a:rPr>
              <a:t>ability</a:t>
            </a:r>
            <a:r>
              <a:rPr lang="en-US">
                <a:solidFill>
                  <a:srgbClr val="000000"/>
                </a:solidFill>
                <a:effectLst/>
                <a:ea typeface="Times New Roman" panose="02020603050405020304" pitchFamily="18" charset="0"/>
              </a:rPr>
              <a:t> would run the risk of suggesting that for every skill there is some ability that was trained into that skill, which is false. One does not become an expert programmer by training up a native programming ability.</a:t>
            </a:r>
            <a:r>
              <a:rPr lang="en-US">
                <a:effectLst/>
              </a:rPr>
              <a:t> </a:t>
            </a:r>
            <a:endParaRPr lang="en-US"/>
          </a:p>
        </p:txBody>
      </p:sp>
      <p:sp>
        <p:nvSpPr>
          <p:cNvPr id="4" name="Slide Number Placeholder 3">
            <a:extLst>
              <a:ext uri="{FF2B5EF4-FFF2-40B4-BE49-F238E27FC236}">
                <a16:creationId xmlns:a16="http://schemas.microsoft.com/office/drawing/2014/main" id="{61CBEFD9-76A3-5D0C-9D83-A2419FFC8CB3}"/>
              </a:ext>
            </a:extLst>
          </p:cNvPr>
          <p:cNvSpPr>
            <a:spLocks noGrp="1"/>
          </p:cNvSpPr>
          <p:nvPr>
            <p:ph type="sldNum" sz="quarter" idx="12"/>
          </p:nvPr>
        </p:nvSpPr>
        <p:spPr/>
        <p:txBody>
          <a:bodyPr/>
          <a:lstStyle/>
          <a:p>
            <a:fld id="{FF5119A0-8AC7-194A-9A93-24EFCAFFAE4A}" type="slidenum">
              <a:rPr lang="en-US"/>
              <a:t>41</a:t>
            </a:fld>
            <a:endParaRPr lang="en-US"/>
          </a:p>
        </p:txBody>
      </p:sp>
    </p:spTree>
    <p:extLst>
      <p:ext uri="{BB962C8B-B14F-4D97-AF65-F5344CB8AC3E}">
        <p14:creationId xmlns:p14="http://schemas.microsoft.com/office/powerpoint/2010/main" val="3531094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EDAADE-0483-4514-F6FC-490685EF2050}"/>
              </a:ext>
            </a:extLst>
          </p:cNvPr>
          <p:cNvSpPr>
            <a:spLocks noGrp="1"/>
          </p:cNvSpPr>
          <p:nvPr>
            <p:ph type="sldNum" sz="quarter" idx="12"/>
          </p:nvPr>
        </p:nvSpPr>
        <p:spPr/>
        <p:txBody>
          <a:bodyPr/>
          <a:lstStyle/>
          <a:p>
            <a:fld id="{FF5119A0-8AC7-194A-9A93-24EFCAFFAE4A}" type="slidenum">
              <a:rPr lang="en-US"/>
              <a:t>42</a:t>
            </a:fld>
            <a:endParaRPr lang="en-US"/>
          </a:p>
        </p:txBody>
      </p:sp>
      <p:pic>
        <p:nvPicPr>
          <p:cNvPr id="4" name="Picture 3">
            <a:extLst>
              <a:ext uri="{FF2B5EF4-FFF2-40B4-BE49-F238E27FC236}">
                <a16:creationId xmlns:a16="http://schemas.microsoft.com/office/drawing/2014/main" id="{AE9601E1-14BF-422D-0AA3-0DE964431F07}"/>
              </a:ext>
            </a:extLst>
          </p:cNvPr>
          <p:cNvPicPr>
            <a:picLocks noChangeAspect="1"/>
          </p:cNvPicPr>
          <p:nvPr/>
        </p:nvPicPr>
        <p:blipFill>
          <a:blip r:embed="rId3"/>
          <a:stretch>
            <a:fillRect/>
          </a:stretch>
        </p:blipFill>
        <p:spPr>
          <a:xfrm>
            <a:off x="6549656" y="136525"/>
            <a:ext cx="5475405" cy="2941782"/>
          </a:xfrm>
          <a:prstGeom prst="rect">
            <a:avLst/>
          </a:prstGeom>
          <a:ln>
            <a:solidFill>
              <a:schemeClr val="tx1"/>
            </a:solidFill>
          </a:ln>
        </p:spPr>
      </p:pic>
      <p:pic>
        <p:nvPicPr>
          <p:cNvPr id="7" name="Picture 6">
            <a:extLst>
              <a:ext uri="{FF2B5EF4-FFF2-40B4-BE49-F238E27FC236}">
                <a16:creationId xmlns:a16="http://schemas.microsoft.com/office/drawing/2014/main" id="{30A0F280-2938-12EA-20AB-07C5C684C009}"/>
              </a:ext>
            </a:extLst>
          </p:cNvPr>
          <p:cNvPicPr>
            <a:picLocks noChangeAspect="1"/>
          </p:cNvPicPr>
          <p:nvPr/>
        </p:nvPicPr>
        <p:blipFill rotWithShape="1">
          <a:blip r:embed="rId4"/>
          <a:srcRect l="11768" b="2717"/>
          <a:stretch/>
        </p:blipFill>
        <p:spPr>
          <a:xfrm>
            <a:off x="166939" y="136525"/>
            <a:ext cx="6102324" cy="2948558"/>
          </a:xfrm>
          <a:prstGeom prst="rect">
            <a:avLst/>
          </a:prstGeom>
          <a:ln>
            <a:solidFill>
              <a:schemeClr val="tx1"/>
            </a:solidFill>
          </a:ln>
        </p:spPr>
      </p:pic>
      <p:sp>
        <p:nvSpPr>
          <p:cNvPr id="11" name="Content Placeholder 2">
            <a:extLst>
              <a:ext uri="{FF2B5EF4-FFF2-40B4-BE49-F238E27FC236}">
                <a16:creationId xmlns:a16="http://schemas.microsoft.com/office/drawing/2014/main" id="{F1ECD827-1D71-C3AF-AAFA-26BD94367EB6}"/>
              </a:ext>
            </a:extLst>
          </p:cNvPr>
          <p:cNvSpPr>
            <a:spLocks noGrp="1"/>
          </p:cNvSpPr>
          <p:nvPr>
            <p:ph idx="1"/>
          </p:nvPr>
        </p:nvSpPr>
        <p:spPr>
          <a:xfrm>
            <a:off x="351639" y="425428"/>
            <a:ext cx="8941217" cy="6296047"/>
          </a:xfrm>
        </p:spPr>
        <p:txBody>
          <a:bodyPr>
            <a:normAutofit/>
          </a:bodyPr>
          <a:lstStyle/>
          <a:p>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r>
              <a:rPr lang="en-US" dirty="0"/>
              <a:t>OccO Descriptive Statistics</a:t>
            </a:r>
          </a:p>
          <a:p>
            <a:pPr lvl="1"/>
            <a:r>
              <a:rPr lang="en-US" dirty="0"/>
              <a:t>1,872 terms so far</a:t>
            </a:r>
          </a:p>
          <a:p>
            <a:pPr lvl="1"/>
            <a:r>
              <a:rPr lang="en-US" dirty="0"/>
              <a:t>Class (1773)</a:t>
            </a:r>
          </a:p>
          <a:p>
            <a:pPr lvl="1"/>
            <a:r>
              <a:rPr lang="en-US" dirty="0" err="1"/>
              <a:t>ObjectProperty</a:t>
            </a:r>
            <a:r>
              <a:rPr lang="en-US" dirty="0"/>
              <a:t> (3)</a:t>
            </a:r>
          </a:p>
          <a:p>
            <a:pPr lvl="1"/>
            <a:r>
              <a:rPr lang="en-US" dirty="0" err="1"/>
              <a:t>DatatypeProperty</a:t>
            </a:r>
            <a:r>
              <a:rPr lang="en-US" dirty="0"/>
              <a:t> (1)</a:t>
            </a:r>
          </a:p>
          <a:p>
            <a:pPr lvl="1"/>
            <a:r>
              <a:rPr lang="en-US" dirty="0" err="1"/>
              <a:t>AnnotationProperty</a:t>
            </a:r>
            <a:r>
              <a:rPr lang="en-US" dirty="0"/>
              <a:t> (77)</a:t>
            </a:r>
          </a:p>
          <a:p>
            <a:pPr lvl="1"/>
            <a:r>
              <a:rPr lang="en-US" dirty="0"/>
              <a:t>Instance (18)</a:t>
            </a:r>
          </a:p>
          <a:p>
            <a:pPr marL="457200" lvl="1" indent="0">
              <a:buNone/>
            </a:pPr>
            <a:endParaRPr lang="en-US" dirty="0"/>
          </a:p>
          <a:p>
            <a:pPr lvl="1"/>
            <a:endParaRPr lang="en-US" dirty="0"/>
          </a:p>
        </p:txBody>
      </p:sp>
      <p:sp>
        <p:nvSpPr>
          <p:cNvPr id="6" name="TextBox 5">
            <a:extLst>
              <a:ext uri="{FF2B5EF4-FFF2-40B4-BE49-F238E27FC236}">
                <a16:creationId xmlns:a16="http://schemas.microsoft.com/office/drawing/2014/main" id="{9DF0891C-7FDA-1455-404F-2EFE984416A2}"/>
              </a:ext>
            </a:extLst>
          </p:cNvPr>
          <p:cNvSpPr txBox="1"/>
          <p:nvPr/>
        </p:nvSpPr>
        <p:spPr>
          <a:xfrm>
            <a:off x="4556508" y="4342505"/>
            <a:ext cx="7283853" cy="1107996"/>
          </a:xfrm>
          <a:prstGeom prst="rect">
            <a:avLst/>
          </a:prstGeom>
          <a:noFill/>
        </p:spPr>
        <p:txBody>
          <a:bodyPr wrap="none" rtlCol="0">
            <a:spAutoFit/>
          </a:bodyPr>
          <a:lstStyle/>
          <a:p>
            <a:r>
              <a:rPr lang="en-US" sz="2400" dirty="0">
                <a:latin typeface="Garamond" panose="02020404030301010803" pitchFamily="18" charset="0"/>
              </a:rPr>
              <a:t>GitHub: </a:t>
            </a:r>
            <a:r>
              <a:rPr lang="en-US" sz="2400" dirty="0">
                <a:latin typeface="Garamond" panose="02020404030301010803" pitchFamily="18" charset="0"/>
                <a:hlinkClick r:id="rId5"/>
              </a:rPr>
              <a:t>https://github.com/Occupation-Ontology/OccO</a:t>
            </a:r>
            <a:endParaRPr lang="en-US" sz="2400" dirty="0">
              <a:latin typeface="Garamond" panose="02020404030301010803" pitchFamily="18" charset="0"/>
            </a:endParaRPr>
          </a:p>
          <a:p>
            <a:r>
              <a:rPr lang="en-US" sz="2400" dirty="0" err="1">
                <a:latin typeface="Garamond" panose="02020404030301010803" pitchFamily="18" charset="0"/>
              </a:rPr>
              <a:t>Ontobee</a:t>
            </a:r>
            <a:r>
              <a:rPr lang="en-US" sz="2400" dirty="0">
                <a:latin typeface="Garamond" panose="02020404030301010803" pitchFamily="18" charset="0"/>
              </a:rPr>
              <a:t>: </a:t>
            </a:r>
            <a:r>
              <a:rPr lang="en-US" sz="2400" dirty="0">
                <a:latin typeface="Garamond" panose="02020404030301010803" pitchFamily="18" charset="0"/>
                <a:hlinkClick r:id="rId6"/>
              </a:rPr>
              <a:t>https://ontobee.org/ontology/OccO</a:t>
            </a:r>
            <a:r>
              <a:rPr lang="en-US" sz="2400" dirty="0">
                <a:latin typeface="Garamond" panose="02020404030301010803" pitchFamily="18" charset="0"/>
              </a:rPr>
              <a:t> </a:t>
            </a:r>
          </a:p>
          <a:p>
            <a:endParaRPr lang="en-US"/>
          </a:p>
        </p:txBody>
      </p:sp>
    </p:spTree>
    <p:extLst>
      <p:ext uri="{BB962C8B-B14F-4D97-AF65-F5344CB8AC3E}">
        <p14:creationId xmlns:p14="http://schemas.microsoft.com/office/powerpoint/2010/main" val="1749440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C022-8F15-2C45-BE74-86E5880C20EB}"/>
              </a:ext>
            </a:extLst>
          </p:cNvPr>
          <p:cNvSpPr>
            <a:spLocks noGrp="1"/>
          </p:cNvSpPr>
          <p:nvPr>
            <p:ph type="title"/>
          </p:nvPr>
        </p:nvSpPr>
        <p:spPr/>
        <p:txBody>
          <a:bodyPr/>
          <a:lstStyle/>
          <a:p>
            <a:r>
              <a:rPr lang="en-US"/>
              <a:t>Outline </a:t>
            </a:r>
          </a:p>
        </p:txBody>
      </p:sp>
      <p:sp>
        <p:nvSpPr>
          <p:cNvPr id="3" name="Content Placeholder 2">
            <a:extLst>
              <a:ext uri="{FF2B5EF4-FFF2-40B4-BE49-F238E27FC236}">
                <a16:creationId xmlns:a16="http://schemas.microsoft.com/office/drawing/2014/main" id="{E2F5CC72-6B64-DEDC-EE24-AF91DC56F3DD}"/>
              </a:ext>
            </a:extLst>
          </p:cNvPr>
          <p:cNvSpPr>
            <a:spLocks noGrp="1"/>
          </p:cNvSpPr>
          <p:nvPr>
            <p:ph idx="1"/>
          </p:nvPr>
        </p:nvSpPr>
        <p:spPr/>
        <p:txBody>
          <a:bodyPr/>
          <a:lstStyle/>
          <a:p>
            <a:r>
              <a:rPr lang="en-US"/>
              <a:t>Motivation: Linking Occupation Data</a:t>
            </a:r>
          </a:p>
          <a:p>
            <a:endParaRPr lang="en-US"/>
          </a:p>
          <a:p>
            <a:r>
              <a:rPr lang="en-US"/>
              <a:t>Hallmarks of Occupation</a:t>
            </a:r>
          </a:p>
          <a:p>
            <a:endParaRPr lang="en-US"/>
          </a:p>
          <a:p>
            <a:r>
              <a:rPr lang="en-US"/>
              <a:t>Ontological Representation of Occupation</a:t>
            </a:r>
          </a:p>
          <a:p>
            <a:endParaRPr lang="en-US"/>
          </a:p>
          <a:p>
            <a:r>
              <a:rPr lang="en-US">
                <a:solidFill>
                  <a:srgbClr val="FF0000"/>
                </a:solidFill>
              </a:rPr>
              <a:t>Applications</a:t>
            </a:r>
          </a:p>
          <a:p>
            <a:endParaRPr lang="en-US"/>
          </a:p>
          <a:p>
            <a:endParaRPr lang="en-US"/>
          </a:p>
        </p:txBody>
      </p:sp>
      <p:sp>
        <p:nvSpPr>
          <p:cNvPr id="4" name="Slide Number Placeholder 3">
            <a:extLst>
              <a:ext uri="{FF2B5EF4-FFF2-40B4-BE49-F238E27FC236}">
                <a16:creationId xmlns:a16="http://schemas.microsoft.com/office/drawing/2014/main" id="{0014802F-5EBB-A7F3-801A-5D0CA4557057}"/>
              </a:ext>
            </a:extLst>
          </p:cNvPr>
          <p:cNvSpPr>
            <a:spLocks noGrp="1"/>
          </p:cNvSpPr>
          <p:nvPr>
            <p:ph type="sldNum" sz="quarter" idx="12"/>
          </p:nvPr>
        </p:nvSpPr>
        <p:spPr/>
        <p:txBody>
          <a:bodyPr/>
          <a:lstStyle/>
          <a:p>
            <a:fld id="{FF5119A0-8AC7-194A-9A93-24EFCAFFAE4A}" type="slidenum">
              <a:rPr lang="en-US"/>
              <a:t>43</a:t>
            </a:fld>
            <a:endParaRPr lang="en-US"/>
          </a:p>
        </p:txBody>
      </p:sp>
    </p:spTree>
    <p:extLst>
      <p:ext uri="{BB962C8B-B14F-4D97-AF65-F5344CB8AC3E}">
        <p14:creationId xmlns:p14="http://schemas.microsoft.com/office/powerpoint/2010/main" val="3481047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sign with black text&#10;&#10;Description automatically generated with medium confidence">
            <a:extLst>
              <a:ext uri="{FF2B5EF4-FFF2-40B4-BE49-F238E27FC236}">
                <a16:creationId xmlns:a16="http://schemas.microsoft.com/office/drawing/2014/main" id="{270D04C2-3B82-8B78-DBD8-42578F253C17}"/>
              </a:ext>
            </a:extLst>
          </p:cNvPr>
          <p:cNvPicPr>
            <a:picLocks noChangeAspect="1"/>
          </p:cNvPicPr>
          <p:nvPr/>
        </p:nvPicPr>
        <p:blipFill rotWithShape="1">
          <a:blip r:embed="rId3">
            <a:alphaModFix amt="20000"/>
          </a:blip>
          <a:srcRect t="-1" b="322"/>
          <a:stretch/>
        </p:blipFill>
        <p:spPr>
          <a:xfrm>
            <a:off x="1852246" y="1"/>
            <a:ext cx="8522677" cy="6858000"/>
          </a:xfrm>
          <a:prstGeom prst="rect">
            <a:avLst/>
          </a:prstGeom>
        </p:spPr>
      </p:pic>
      <p:sp>
        <p:nvSpPr>
          <p:cNvPr id="2" name="Title 1">
            <a:extLst>
              <a:ext uri="{FF2B5EF4-FFF2-40B4-BE49-F238E27FC236}">
                <a16:creationId xmlns:a16="http://schemas.microsoft.com/office/drawing/2014/main" id="{677AC022-8F15-2C45-BE74-86E5880C20EB}"/>
              </a:ext>
            </a:extLst>
          </p:cNvPr>
          <p:cNvSpPr>
            <a:spLocks noGrp="1"/>
          </p:cNvSpPr>
          <p:nvPr>
            <p:ph type="title"/>
          </p:nvPr>
        </p:nvSpPr>
        <p:spPr/>
        <p:txBody>
          <a:bodyPr/>
          <a:lstStyle/>
          <a:p>
            <a:r>
              <a:rPr lang="en-US"/>
              <a:t>Outline </a:t>
            </a:r>
          </a:p>
        </p:txBody>
      </p:sp>
      <p:sp>
        <p:nvSpPr>
          <p:cNvPr id="3" name="Content Placeholder 2">
            <a:extLst>
              <a:ext uri="{FF2B5EF4-FFF2-40B4-BE49-F238E27FC236}">
                <a16:creationId xmlns:a16="http://schemas.microsoft.com/office/drawing/2014/main" id="{E2F5CC72-6B64-DEDC-EE24-AF91DC56F3DD}"/>
              </a:ext>
            </a:extLst>
          </p:cNvPr>
          <p:cNvSpPr>
            <a:spLocks noGrp="1"/>
          </p:cNvSpPr>
          <p:nvPr>
            <p:ph idx="1"/>
          </p:nvPr>
        </p:nvSpPr>
        <p:spPr/>
        <p:txBody>
          <a:bodyPr/>
          <a:lstStyle/>
          <a:p>
            <a:r>
              <a:rPr lang="en-US"/>
              <a:t>Motivation: Linking Occupation Data</a:t>
            </a:r>
          </a:p>
          <a:p>
            <a:endParaRPr lang="en-US"/>
          </a:p>
          <a:p>
            <a:r>
              <a:rPr lang="en-US"/>
              <a:t>Hallmarks of Occupation</a:t>
            </a:r>
          </a:p>
          <a:p>
            <a:endParaRPr lang="en-US"/>
          </a:p>
          <a:p>
            <a:r>
              <a:rPr lang="en-US"/>
              <a:t>Ontological Representation of Occupation</a:t>
            </a:r>
          </a:p>
          <a:p>
            <a:endParaRPr lang="en-US"/>
          </a:p>
          <a:p>
            <a:r>
              <a:rPr lang="en-US">
                <a:solidFill>
                  <a:srgbClr val="FF0000"/>
                </a:solidFill>
              </a:rPr>
              <a:t>Applications</a:t>
            </a:r>
          </a:p>
          <a:p>
            <a:endParaRPr lang="en-US"/>
          </a:p>
          <a:p>
            <a:endParaRPr lang="en-US"/>
          </a:p>
        </p:txBody>
      </p:sp>
      <p:sp>
        <p:nvSpPr>
          <p:cNvPr id="4" name="Slide Number Placeholder 3">
            <a:extLst>
              <a:ext uri="{FF2B5EF4-FFF2-40B4-BE49-F238E27FC236}">
                <a16:creationId xmlns:a16="http://schemas.microsoft.com/office/drawing/2014/main" id="{0014802F-5EBB-A7F3-801A-5D0CA4557057}"/>
              </a:ext>
            </a:extLst>
          </p:cNvPr>
          <p:cNvSpPr>
            <a:spLocks noGrp="1"/>
          </p:cNvSpPr>
          <p:nvPr>
            <p:ph type="sldNum" sz="quarter" idx="12"/>
          </p:nvPr>
        </p:nvSpPr>
        <p:spPr/>
        <p:txBody>
          <a:bodyPr/>
          <a:lstStyle/>
          <a:p>
            <a:fld id="{FF5119A0-8AC7-194A-9A93-24EFCAFFAE4A}" type="slidenum">
              <a:rPr lang="en-US"/>
              <a:t>44</a:t>
            </a:fld>
            <a:endParaRPr lang="en-US"/>
          </a:p>
        </p:txBody>
      </p:sp>
    </p:spTree>
    <p:extLst>
      <p:ext uri="{BB962C8B-B14F-4D97-AF65-F5344CB8AC3E}">
        <p14:creationId xmlns:p14="http://schemas.microsoft.com/office/powerpoint/2010/main" val="2180736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E139-6626-CAAF-0DD7-DE6A0A82DA4D}"/>
              </a:ext>
            </a:extLst>
          </p:cNvPr>
          <p:cNvSpPr>
            <a:spLocks noGrp="1"/>
          </p:cNvSpPr>
          <p:nvPr>
            <p:ph type="title"/>
          </p:nvPr>
        </p:nvSpPr>
        <p:spPr/>
        <p:txBody>
          <a:bodyPr/>
          <a:lstStyle/>
          <a:p>
            <a:r>
              <a:rPr lang="en-US"/>
              <a:t>Skills, Competencies, Tasks</a:t>
            </a:r>
          </a:p>
        </p:txBody>
      </p:sp>
      <p:pic>
        <p:nvPicPr>
          <p:cNvPr id="6" name="Content Placeholder 5" descr="A screenshot of a computer&#10;&#10;Description automatically generated with low confidence">
            <a:extLst>
              <a:ext uri="{FF2B5EF4-FFF2-40B4-BE49-F238E27FC236}">
                <a16:creationId xmlns:a16="http://schemas.microsoft.com/office/drawing/2014/main" id="{F8B8831F-3477-C6B6-60E8-CAB1348D455B}"/>
              </a:ext>
            </a:extLst>
          </p:cNvPr>
          <p:cNvPicPr>
            <a:picLocks noGrp="1" noChangeAspect="1"/>
          </p:cNvPicPr>
          <p:nvPr>
            <p:ph idx="1"/>
          </p:nvPr>
        </p:nvPicPr>
        <p:blipFill rotWithShape="1">
          <a:blip r:embed="rId3"/>
          <a:srcRect r="6428" b="39617"/>
          <a:stretch/>
        </p:blipFill>
        <p:spPr>
          <a:xfrm>
            <a:off x="1172647" y="4281653"/>
            <a:ext cx="4588907" cy="2378970"/>
          </a:xfrm>
          <a:ln>
            <a:solidFill>
              <a:schemeClr val="tx1"/>
            </a:solidFill>
          </a:ln>
        </p:spPr>
      </p:pic>
      <p:sp>
        <p:nvSpPr>
          <p:cNvPr id="4" name="Slide Number Placeholder 3">
            <a:extLst>
              <a:ext uri="{FF2B5EF4-FFF2-40B4-BE49-F238E27FC236}">
                <a16:creationId xmlns:a16="http://schemas.microsoft.com/office/drawing/2014/main" id="{C92CDB76-AE0C-A714-EFCC-FF5D6ACCD892}"/>
              </a:ext>
            </a:extLst>
          </p:cNvPr>
          <p:cNvSpPr>
            <a:spLocks noGrp="1"/>
          </p:cNvSpPr>
          <p:nvPr>
            <p:ph type="sldNum" sz="quarter" idx="12"/>
          </p:nvPr>
        </p:nvSpPr>
        <p:spPr/>
        <p:txBody>
          <a:bodyPr/>
          <a:lstStyle/>
          <a:p>
            <a:fld id="{FF5119A0-8AC7-194A-9A93-24EFCAFFAE4A}" type="slidenum">
              <a:rPr lang="en-US"/>
              <a:t>45</a:t>
            </a:fld>
            <a:endParaRPr lang="en-US"/>
          </a:p>
        </p:txBody>
      </p:sp>
      <p:pic>
        <p:nvPicPr>
          <p:cNvPr id="8" name="Picture 7" descr="A screenshot of a computer&#10;&#10;Description automatically generated with low confidence">
            <a:extLst>
              <a:ext uri="{FF2B5EF4-FFF2-40B4-BE49-F238E27FC236}">
                <a16:creationId xmlns:a16="http://schemas.microsoft.com/office/drawing/2014/main" id="{1888B2CA-E962-84FE-FC83-EB5AB4980D4F}"/>
              </a:ext>
            </a:extLst>
          </p:cNvPr>
          <p:cNvPicPr>
            <a:picLocks noChangeAspect="1"/>
          </p:cNvPicPr>
          <p:nvPr/>
        </p:nvPicPr>
        <p:blipFill rotWithShape="1">
          <a:blip r:embed="rId4"/>
          <a:srcRect l="9540" t="20500" r="3459" b="14177"/>
          <a:stretch/>
        </p:blipFill>
        <p:spPr>
          <a:xfrm>
            <a:off x="6096000" y="4112026"/>
            <a:ext cx="5790068" cy="2302938"/>
          </a:xfrm>
          <a:prstGeom prst="rect">
            <a:avLst/>
          </a:prstGeom>
          <a:ln>
            <a:solidFill>
              <a:schemeClr val="tx1"/>
            </a:solidFill>
          </a:ln>
        </p:spPr>
      </p:pic>
      <p:pic>
        <p:nvPicPr>
          <p:cNvPr id="10" name="Picture 9" descr="A picture containing text, font, screenshot, algebra&#10;&#10;Description automatically generated">
            <a:extLst>
              <a:ext uri="{FF2B5EF4-FFF2-40B4-BE49-F238E27FC236}">
                <a16:creationId xmlns:a16="http://schemas.microsoft.com/office/drawing/2014/main" id="{146F1D97-5858-32D9-543C-9CB940F5F888}"/>
              </a:ext>
            </a:extLst>
          </p:cNvPr>
          <p:cNvPicPr>
            <a:picLocks noChangeAspect="1"/>
          </p:cNvPicPr>
          <p:nvPr/>
        </p:nvPicPr>
        <p:blipFill>
          <a:blip r:embed="rId5"/>
          <a:stretch>
            <a:fillRect/>
          </a:stretch>
        </p:blipFill>
        <p:spPr>
          <a:xfrm>
            <a:off x="6186783" y="2383742"/>
            <a:ext cx="5416399" cy="1170166"/>
          </a:xfrm>
          <a:prstGeom prst="rect">
            <a:avLst/>
          </a:prstGeom>
          <a:ln>
            <a:solidFill>
              <a:schemeClr val="tx1"/>
            </a:solidFill>
          </a:ln>
        </p:spPr>
      </p:pic>
      <p:sp>
        <p:nvSpPr>
          <p:cNvPr id="11" name="Content Placeholder 2">
            <a:extLst>
              <a:ext uri="{FF2B5EF4-FFF2-40B4-BE49-F238E27FC236}">
                <a16:creationId xmlns:a16="http://schemas.microsoft.com/office/drawing/2014/main" id="{5C1584DD-2BAF-5085-2CC0-C581AC4D2047}"/>
              </a:ext>
            </a:extLst>
          </p:cNvPr>
          <p:cNvSpPr txBox="1">
            <a:spLocks/>
          </p:cNvSpPr>
          <p:nvPr/>
        </p:nvSpPr>
        <p:spPr>
          <a:xfrm>
            <a:off x="838200" y="1825624"/>
            <a:ext cx="10515600" cy="49120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Occupation standards include more than just labels and descriptions</a:t>
            </a:r>
          </a:p>
          <a:p>
            <a:endParaRPr lang="en-US"/>
          </a:p>
          <a:p>
            <a:r>
              <a:rPr lang="en-US"/>
              <a:t>They additionally include data </a:t>
            </a:r>
            <a:br>
              <a:rPr lang="en-US"/>
            </a:br>
            <a:r>
              <a:rPr lang="en-US"/>
              <a:t>concerning occupation specific </a:t>
            </a:r>
            <a:br>
              <a:rPr lang="en-US"/>
            </a:br>
            <a:r>
              <a:rPr lang="en-US"/>
              <a:t>tasks, skills, competencies, etc. </a:t>
            </a:r>
          </a:p>
          <a:p>
            <a:endParaRPr lang="en-US"/>
          </a:p>
        </p:txBody>
      </p:sp>
    </p:spTree>
    <p:extLst>
      <p:ext uri="{BB962C8B-B14F-4D97-AF65-F5344CB8AC3E}">
        <p14:creationId xmlns:p14="http://schemas.microsoft.com/office/powerpoint/2010/main" val="2113961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34C2-800C-2526-FB5B-7EF6FBC10C5A}"/>
              </a:ext>
            </a:extLst>
          </p:cNvPr>
          <p:cNvSpPr>
            <a:spLocks noGrp="1"/>
          </p:cNvSpPr>
          <p:nvPr>
            <p:ph type="title"/>
          </p:nvPr>
        </p:nvSpPr>
        <p:spPr/>
        <p:txBody>
          <a:bodyPr/>
          <a:lstStyle/>
          <a:p>
            <a:r>
              <a:rPr lang="en-US"/>
              <a:t>CCO, IOF, OBO, UToronto  </a:t>
            </a:r>
          </a:p>
        </p:txBody>
      </p:sp>
      <p:sp>
        <p:nvSpPr>
          <p:cNvPr id="3" name="Content Placeholder 2">
            <a:extLst>
              <a:ext uri="{FF2B5EF4-FFF2-40B4-BE49-F238E27FC236}">
                <a16:creationId xmlns:a16="http://schemas.microsoft.com/office/drawing/2014/main" id="{1819FF25-930C-9CCF-8922-CD508C9D10E3}"/>
              </a:ext>
            </a:extLst>
          </p:cNvPr>
          <p:cNvSpPr>
            <a:spLocks noGrp="1"/>
          </p:cNvSpPr>
          <p:nvPr>
            <p:ph idx="1"/>
          </p:nvPr>
        </p:nvSpPr>
        <p:spPr/>
        <p:txBody>
          <a:bodyPr/>
          <a:lstStyle/>
          <a:p>
            <a:pPr marL="0" indent="0" algn="ctr">
              <a:buNone/>
            </a:pPr>
            <a:r>
              <a:rPr lang="en-US"/>
              <a:t>“</a:t>
            </a:r>
            <a:r>
              <a:rPr lang="en-US" i="1"/>
              <a:t>Work smarter, not harder</a:t>
            </a:r>
            <a:r>
              <a:rPr lang="en-US"/>
              <a:t>” </a:t>
            </a:r>
            <a:br>
              <a:rPr lang="en-US"/>
            </a:br>
            <a:r>
              <a:rPr lang="en-US"/>
              <a:t>- No need to look up the source</a:t>
            </a:r>
          </a:p>
          <a:p>
            <a:pPr marL="0" indent="0" algn="ctr">
              <a:buNone/>
            </a:pPr>
            <a:endParaRPr lang="en-US"/>
          </a:p>
          <a:p>
            <a:r>
              <a:rPr lang="en-US"/>
              <a:t>We’ll leverage occupation classes from the many ontologies developed in conformance with BFO; reuse saves work</a:t>
            </a:r>
          </a:p>
          <a:p>
            <a:endParaRPr lang="en-US"/>
          </a:p>
          <a:p>
            <a:r>
              <a:rPr lang="en-US"/>
              <a:t>We’ll leverage </a:t>
            </a:r>
            <a:r>
              <a:rPr lang="en-US" b="0" i="0">
                <a:solidFill>
                  <a:srgbClr val="222222"/>
                </a:solidFill>
                <a:effectLst/>
              </a:rPr>
              <a:t>Maryam Fazel-Zarandi’s (formerly of UT) work on skills and competency, with thanks to M&amp;M (Megan Katsumi &amp; Mark Fox)</a:t>
            </a:r>
            <a:endParaRPr lang="en-US"/>
          </a:p>
        </p:txBody>
      </p:sp>
      <p:sp>
        <p:nvSpPr>
          <p:cNvPr id="4" name="Slide Number Placeholder 3">
            <a:extLst>
              <a:ext uri="{FF2B5EF4-FFF2-40B4-BE49-F238E27FC236}">
                <a16:creationId xmlns:a16="http://schemas.microsoft.com/office/drawing/2014/main" id="{35DA6ADA-0052-9414-CA0E-C2DD3F95F9D8}"/>
              </a:ext>
            </a:extLst>
          </p:cNvPr>
          <p:cNvSpPr>
            <a:spLocks noGrp="1"/>
          </p:cNvSpPr>
          <p:nvPr>
            <p:ph type="sldNum" sz="quarter" idx="12"/>
          </p:nvPr>
        </p:nvSpPr>
        <p:spPr/>
        <p:txBody>
          <a:bodyPr/>
          <a:lstStyle/>
          <a:p>
            <a:fld id="{FF5119A0-8AC7-194A-9A93-24EFCAFFAE4A}" type="slidenum">
              <a:rPr lang="en-US"/>
              <a:t>46</a:t>
            </a:fld>
            <a:endParaRPr lang="en-US"/>
          </a:p>
        </p:txBody>
      </p:sp>
    </p:spTree>
    <p:extLst>
      <p:ext uri="{BB962C8B-B14F-4D97-AF65-F5344CB8AC3E}">
        <p14:creationId xmlns:p14="http://schemas.microsoft.com/office/powerpoint/2010/main" val="388779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EBE9-8ED7-D9DE-9600-928644FAA2CF}"/>
              </a:ext>
            </a:extLst>
          </p:cNvPr>
          <p:cNvSpPr>
            <a:spLocks noGrp="1"/>
          </p:cNvSpPr>
          <p:nvPr>
            <p:ph type="title"/>
          </p:nvPr>
        </p:nvSpPr>
        <p:spPr/>
        <p:txBody>
          <a:bodyPr/>
          <a:lstStyle/>
          <a:p>
            <a:r>
              <a:rPr lang="en-US"/>
              <a:t>Two Dispositions</a:t>
            </a:r>
          </a:p>
        </p:txBody>
      </p:sp>
      <p:sp>
        <p:nvSpPr>
          <p:cNvPr id="3" name="Content Placeholder 2">
            <a:extLst>
              <a:ext uri="{FF2B5EF4-FFF2-40B4-BE49-F238E27FC236}">
                <a16:creationId xmlns:a16="http://schemas.microsoft.com/office/drawing/2014/main" id="{6C2544C0-6A12-24D7-CA35-7C6D1E9B0D6F}"/>
              </a:ext>
            </a:extLst>
          </p:cNvPr>
          <p:cNvSpPr>
            <a:spLocks noGrp="1"/>
          </p:cNvSpPr>
          <p:nvPr>
            <p:ph idx="1"/>
          </p:nvPr>
        </p:nvSpPr>
        <p:spPr>
          <a:xfrm>
            <a:off x="838200" y="1825624"/>
            <a:ext cx="10515600" cy="4934771"/>
          </a:xfrm>
        </p:spPr>
        <p:txBody>
          <a:bodyPr>
            <a:normAutofit/>
          </a:bodyPr>
          <a:lstStyle/>
          <a:p>
            <a:r>
              <a:rPr lang="en-US"/>
              <a:t>Much like skills result from training of multiple abilities, expertise is plausibly the training of multiple skills and abilities</a:t>
            </a:r>
          </a:p>
          <a:p>
            <a:endParaRPr lang="en-US"/>
          </a:p>
          <a:p>
            <a:r>
              <a:rPr lang="en-US"/>
              <a:t>In other words, there is a many-one relationship between skill and expertise, much like the many-one relationship between ability and skill</a:t>
            </a:r>
          </a:p>
          <a:p>
            <a:endParaRPr lang="en-US"/>
          </a:p>
          <a:p>
            <a:r>
              <a:rPr lang="en-US"/>
              <a:t>On the other hand, abilities are ‘innate’ dispositions while expertise appears ‘innate’, i.e. expert tennis player doesn’t deliberate, they just swing...</a:t>
            </a:r>
          </a:p>
        </p:txBody>
      </p:sp>
      <p:sp>
        <p:nvSpPr>
          <p:cNvPr id="4" name="Slide Number Placeholder 3">
            <a:extLst>
              <a:ext uri="{FF2B5EF4-FFF2-40B4-BE49-F238E27FC236}">
                <a16:creationId xmlns:a16="http://schemas.microsoft.com/office/drawing/2014/main" id="{61CBEFD9-76A3-5D0C-9D83-A2419FFC8CB3}"/>
              </a:ext>
            </a:extLst>
          </p:cNvPr>
          <p:cNvSpPr>
            <a:spLocks noGrp="1"/>
          </p:cNvSpPr>
          <p:nvPr>
            <p:ph type="sldNum" sz="quarter" idx="12"/>
          </p:nvPr>
        </p:nvSpPr>
        <p:spPr/>
        <p:txBody>
          <a:bodyPr/>
          <a:lstStyle/>
          <a:p>
            <a:fld id="{FF5119A0-8AC7-194A-9A93-24EFCAFFAE4A}" type="slidenum">
              <a:rPr lang="en-US"/>
              <a:t>47</a:t>
            </a:fld>
            <a:endParaRPr lang="en-US"/>
          </a:p>
        </p:txBody>
      </p:sp>
    </p:spTree>
    <p:extLst>
      <p:ext uri="{BB962C8B-B14F-4D97-AF65-F5344CB8AC3E}">
        <p14:creationId xmlns:p14="http://schemas.microsoft.com/office/powerpoint/2010/main" val="3443473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EBE9-8ED7-D9DE-9600-928644FAA2CF}"/>
              </a:ext>
            </a:extLst>
          </p:cNvPr>
          <p:cNvSpPr>
            <a:spLocks noGrp="1"/>
          </p:cNvSpPr>
          <p:nvPr>
            <p:ph type="title"/>
          </p:nvPr>
        </p:nvSpPr>
        <p:spPr/>
        <p:txBody>
          <a:bodyPr/>
          <a:lstStyle/>
          <a:p>
            <a:r>
              <a:rPr lang="en-US"/>
              <a:t>Two Options</a:t>
            </a:r>
          </a:p>
        </p:txBody>
      </p:sp>
      <p:pic>
        <p:nvPicPr>
          <p:cNvPr id="5" name="Picture 4" descr="A picture containing text, font, screenshot, diagram&#10;&#10;Description automatically generated">
            <a:extLst>
              <a:ext uri="{FF2B5EF4-FFF2-40B4-BE49-F238E27FC236}">
                <a16:creationId xmlns:a16="http://schemas.microsoft.com/office/drawing/2014/main" id="{D57E41C0-A77F-105F-3E16-7FD19923CECC}"/>
              </a:ext>
            </a:extLst>
          </p:cNvPr>
          <p:cNvPicPr>
            <a:picLocks noChangeAspect="1"/>
          </p:cNvPicPr>
          <p:nvPr/>
        </p:nvPicPr>
        <p:blipFill rotWithShape="1">
          <a:blip r:embed="rId2"/>
          <a:srcRect l="10470" r="6628" b="4644"/>
          <a:stretch/>
        </p:blipFill>
        <p:spPr>
          <a:xfrm>
            <a:off x="7143907" y="1825624"/>
            <a:ext cx="2374478" cy="1283109"/>
          </a:xfrm>
          <a:prstGeom prst="rect">
            <a:avLst/>
          </a:prstGeom>
          <a:ln>
            <a:solidFill>
              <a:schemeClr val="tx1"/>
            </a:solidFill>
          </a:ln>
        </p:spPr>
      </p:pic>
      <p:pic>
        <p:nvPicPr>
          <p:cNvPr id="7" name="Picture 6" descr="A picture containing text, font, screenshot, design&#10;&#10;Description automatically generated">
            <a:extLst>
              <a:ext uri="{FF2B5EF4-FFF2-40B4-BE49-F238E27FC236}">
                <a16:creationId xmlns:a16="http://schemas.microsoft.com/office/drawing/2014/main" id="{B04C7B9E-7BC6-2ECC-670C-0B980200D15B}"/>
              </a:ext>
            </a:extLst>
          </p:cNvPr>
          <p:cNvPicPr>
            <a:picLocks noChangeAspect="1"/>
          </p:cNvPicPr>
          <p:nvPr/>
        </p:nvPicPr>
        <p:blipFill rotWithShape="1">
          <a:blip r:embed="rId3"/>
          <a:srcRect l="9813" t="3870" r="6263" b="4644"/>
          <a:stretch/>
        </p:blipFill>
        <p:spPr>
          <a:xfrm>
            <a:off x="2026302" y="1825625"/>
            <a:ext cx="2841686" cy="1283109"/>
          </a:xfrm>
          <a:prstGeom prst="rect">
            <a:avLst/>
          </a:prstGeom>
          <a:ln>
            <a:solidFill>
              <a:schemeClr val="tx1"/>
            </a:solidFill>
          </a:ln>
        </p:spPr>
      </p:pic>
      <p:sp>
        <p:nvSpPr>
          <p:cNvPr id="11" name="TextBox 10">
            <a:extLst>
              <a:ext uri="{FF2B5EF4-FFF2-40B4-BE49-F238E27FC236}">
                <a16:creationId xmlns:a16="http://schemas.microsoft.com/office/drawing/2014/main" id="{A3513A48-4E06-3E6F-6BFC-5437E645AC27}"/>
              </a:ext>
            </a:extLst>
          </p:cNvPr>
          <p:cNvSpPr txBox="1"/>
          <p:nvPr/>
        </p:nvSpPr>
        <p:spPr>
          <a:xfrm>
            <a:off x="998377" y="3417870"/>
            <a:ext cx="4571558" cy="3108543"/>
          </a:xfrm>
          <a:prstGeom prst="rect">
            <a:avLst/>
          </a:prstGeom>
          <a:noFill/>
        </p:spPr>
        <p:txBody>
          <a:bodyPr wrap="square">
            <a:spAutoFit/>
          </a:bodyPr>
          <a:lstStyle/>
          <a:p>
            <a:pPr marL="0" indent="0" algn="ctr">
              <a:buNone/>
            </a:pPr>
            <a:r>
              <a:rPr lang="en-US" sz="2800" i="1">
                <a:latin typeface="Garamond" panose="02020404030301010803" pitchFamily="18" charset="0"/>
              </a:rPr>
              <a:t>Option 1</a:t>
            </a:r>
            <a:endParaRPr lang="en-US" sz="2800">
              <a:latin typeface="Garamond" panose="02020404030301010803" pitchFamily="18" charset="0"/>
            </a:endParaRPr>
          </a:p>
          <a:p>
            <a:pPr marL="0" indent="0">
              <a:buNone/>
            </a:pPr>
            <a:r>
              <a:rPr lang="en-US" sz="2800">
                <a:latin typeface="Garamond" panose="02020404030301010803" pitchFamily="18" charset="0"/>
              </a:rPr>
              <a:t>Expertise is skill that becomes innate </a:t>
            </a:r>
          </a:p>
          <a:p>
            <a:pPr marL="0" indent="0">
              <a:buNone/>
            </a:pPr>
            <a:endParaRPr lang="en-US" sz="2800">
              <a:latin typeface="Garamond" panose="02020404030301010803" pitchFamily="18" charset="0"/>
            </a:endParaRPr>
          </a:p>
          <a:p>
            <a:pPr marL="0" indent="0">
              <a:buNone/>
            </a:pPr>
            <a:r>
              <a:rPr lang="en-US" sz="2800">
                <a:latin typeface="Garamond" panose="02020404030301010803" pitchFamily="18" charset="0"/>
              </a:rPr>
              <a:t>When one bears an instance of expertise it is also an instance of skill</a:t>
            </a:r>
          </a:p>
        </p:txBody>
      </p:sp>
      <p:sp>
        <p:nvSpPr>
          <p:cNvPr id="12" name="TextBox 11">
            <a:extLst>
              <a:ext uri="{FF2B5EF4-FFF2-40B4-BE49-F238E27FC236}">
                <a16:creationId xmlns:a16="http://schemas.microsoft.com/office/drawing/2014/main" id="{B583DECB-5AD5-99A2-0E32-2A8AC4EDCC1D}"/>
              </a:ext>
            </a:extLst>
          </p:cNvPr>
          <p:cNvSpPr txBox="1"/>
          <p:nvPr/>
        </p:nvSpPr>
        <p:spPr>
          <a:xfrm>
            <a:off x="5787910" y="3429000"/>
            <a:ext cx="5565890" cy="3108543"/>
          </a:xfrm>
          <a:prstGeom prst="rect">
            <a:avLst/>
          </a:prstGeom>
          <a:noFill/>
        </p:spPr>
        <p:txBody>
          <a:bodyPr wrap="square">
            <a:spAutoFit/>
          </a:bodyPr>
          <a:lstStyle/>
          <a:p>
            <a:pPr marL="0" indent="0" algn="ctr">
              <a:buNone/>
            </a:pPr>
            <a:r>
              <a:rPr lang="en-US" sz="2800" i="1">
                <a:latin typeface="Garamond" panose="02020404030301010803" pitchFamily="18" charset="0"/>
              </a:rPr>
              <a:t>Option 2</a:t>
            </a:r>
          </a:p>
          <a:p>
            <a:pPr marL="0" indent="0">
              <a:buNone/>
            </a:pPr>
            <a:r>
              <a:rPr lang="en-US" sz="2800">
                <a:latin typeface="Garamond" panose="02020404030301010803" pitchFamily="18" charset="0"/>
              </a:rPr>
              <a:t>‘Innate’ aspects of expertise and ability are not reflected in the hierarchy</a:t>
            </a:r>
          </a:p>
          <a:p>
            <a:pPr marL="0" indent="0">
              <a:buNone/>
            </a:pPr>
            <a:endParaRPr lang="en-US" sz="2800">
              <a:latin typeface="Garamond" panose="02020404030301010803" pitchFamily="18" charset="0"/>
            </a:endParaRPr>
          </a:p>
          <a:p>
            <a:pPr marL="0" indent="0">
              <a:buNone/>
            </a:pPr>
            <a:r>
              <a:rPr lang="en-US" sz="2800">
                <a:latin typeface="Garamond" panose="02020404030301010803" pitchFamily="18" charset="0"/>
              </a:rPr>
              <a:t>When one bears an instance of expertise, it is not thereby an instance of skill</a:t>
            </a:r>
          </a:p>
        </p:txBody>
      </p:sp>
      <p:sp>
        <p:nvSpPr>
          <p:cNvPr id="4" name="Slide Number Placeholder 3">
            <a:extLst>
              <a:ext uri="{FF2B5EF4-FFF2-40B4-BE49-F238E27FC236}">
                <a16:creationId xmlns:a16="http://schemas.microsoft.com/office/drawing/2014/main" id="{844B36DB-A434-5A00-0EB0-A29D478C147D}"/>
              </a:ext>
            </a:extLst>
          </p:cNvPr>
          <p:cNvSpPr>
            <a:spLocks noGrp="1"/>
          </p:cNvSpPr>
          <p:nvPr>
            <p:ph type="sldNum" sz="quarter" idx="12"/>
          </p:nvPr>
        </p:nvSpPr>
        <p:spPr/>
        <p:txBody>
          <a:bodyPr/>
          <a:lstStyle/>
          <a:p>
            <a:fld id="{FF5119A0-8AC7-194A-9A93-24EFCAFFAE4A}" type="slidenum">
              <a:rPr lang="en-US"/>
              <a:t>48</a:t>
            </a:fld>
            <a:endParaRPr lang="en-US"/>
          </a:p>
        </p:txBody>
      </p:sp>
    </p:spTree>
    <p:extLst>
      <p:ext uri="{BB962C8B-B14F-4D97-AF65-F5344CB8AC3E}">
        <p14:creationId xmlns:p14="http://schemas.microsoft.com/office/powerpoint/2010/main" val="1616461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A94C-454E-93AA-3AD3-ED54FDFCECF6}"/>
              </a:ext>
            </a:extLst>
          </p:cNvPr>
          <p:cNvSpPr>
            <a:spLocks noGrp="1"/>
          </p:cNvSpPr>
          <p:nvPr>
            <p:ph type="title"/>
          </p:nvPr>
        </p:nvSpPr>
        <p:spPr/>
        <p:txBody>
          <a:bodyPr/>
          <a:lstStyle/>
          <a:p>
            <a:r>
              <a:rPr lang="en-US"/>
              <a:t>Invitation to Help</a:t>
            </a:r>
          </a:p>
        </p:txBody>
      </p:sp>
      <p:sp>
        <p:nvSpPr>
          <p:cNvPr id="3" name="Content Placeholder 2">
            <a:extLst>
              <a:ext uri="{FF2B5EF4-FFF2-40B4-BE49-F238E27FC236}">
                <a16:creationId xmlns:a16="http://schemas.microsoft.com/office/drawing/2014/main" id="{7ECA0474-0537-17D8-AD9F-606769461501}"/>
              </a:ext>
            </a:extLst>
          </p:cNvPr>
          <p:cNvSpPr>
            <a:spLocks noGrp="1"/>
          </p:cNvSpPr>
          <p:nvPr>
            <p:ph idx="1"/>
          </p:nvPr>
        </p:nvSpPr>
        <p:spPr/>
        <p:txBody>
          <a:bodyPr/>
          <a:lstStyle/>
          <a:p>
            <a:r>
              <a:rPr lang="en-US"/>
              <a:t>What exactly is the relationship between ability and skill?</a:t>
            </a:r>
          </a:p>
          <a:p>
            <a:endParaRPr lang="en-US"/>
          </a:p>
          <a:p>
            <a:r>
              <a:rPr lang="en-US"/>
              <a:t>What exactly is the relationship between skill and expertise? </a:t>
            </a:r>
          </a:p>
          <a:p>
            <a:endParaRPr lang="en-US"/>
          </a:p>
          <a:p>
            <a:r>
              <a:rPr lang="en-US"/>
              <a:t>How best to characterize the ‘innate’ nature of expertise, as contrasted with the ‘innate’ nature of ability?  </a:t>
            </a:r>
          </a:p>
        </p:txBody>
      </p:sp>
      <p:sp>
        <p:nvSpPr>
          <p:cNvPr id="4" name="Slide Number Placeholder 3">
            <a:extLst>
              <a:ext uri="{FF2B5EF4-FFF2-40B4-BE49-F238E27FC236}">
                <a16:creationId xmlns:a16="http://schemas.microsoft.com/office/drawing/2014/main" id="{817255E9-B0E3-5427-1860-64CD6ED00BCB}"/>
              </a:ext>
            </a:extLst>
          </p:cNvPr>
          <p:cNvSpPr>
            <a:spLocks noGrp="1"/>
          </p:cNvSpPr>
          <p:nvPr>
            <p:ph type="sldNum" sz="quarter" idx="12"/>
          </p:nvPr>
        </p:nvSpPr>
        <p:spPr/>
        <p:txBody>
          <a:bodyPr/>
          <a:lstStyle/>
          <a:p>
            <a:fld id="{FF5119A0-8AC7-194A-9A93-24EFCAFFAE4A}" type="slidenum">
              <a:rPr lang="en-US"/>
              <a:t>49</a:t>
            </a:fld>
            <a:endParaRPr lang="en-US"/>
          </a:p>
        </p:txBody>
      </p:sp>
    </p:spTree>
    <p:extLst>
      <p:ext uri="{BB962C8B-B14F-4D97-AF65-F5344CB8AC3E}">
        <p14:creationId xmlns:p14="http://schemas.microsoft.com/office/powerpoint/2010/main" val="139645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2459-0D0C-BA87-D8A2-DD4972A9C2F8}"/>
              </a:ext>
            </a:extLst>
          </p:cNvPr>
          <p:cNvSpPr>
            <a:spLocks noGrp="1"/>
          </p:cNvSpPr>
          <p:nvPr>
            <p:ph type="title"/>
          </p:nvPr>
        </p:nvSpPr>
        <p:spPr/>
        <p:txBody>
          <a:bodyPr/>
          <a:lstStyle/>
          <a:p>
            <a:r>
              <a:rPr lang="en-US"/>
              <a:t>Occupation Standards</a:t>
            </a:r>
          </a:p>
        </p:txBody>
      </p:sp>
      <p:sp>
        <p:nvSpPr>
          <p:cNvPr id="3" name="Content Placeholder 2">
            <a:extLst>
              <a:ext uri="{FF2B5EF4-FFF2-40B4-BE49-F238E27FC236}">
                <a16:creationId xmlns:a16="http://schemas.microsoft.com/office/drawing/2014/main" id="{10B9B648-5888-15A7-A8EC-14D9D4C2BC77}"/>
              </a:ext>
            </a:extLst>
          </p:cNvPr>
          <p:cNvSpPr>
            <a:spLocks noGrp="1"/>
          </p:cNvSpPr>
          <p:nvPr>
            <p:ph idx="1"/>
          </p:nvPr>
        </p:nvSpPr>
        <p:spPr/>
        <p:txBody>
          <a:bodyPr/>
          <a:lstStyle/>
          <a:p>
            <a:r>
              <a:rPr lang="en-US"/>
              <a:t>The </a:t>
            </a:r>
            <a:r>
              <a:rPr lang="en-US" i="1"/>
              <a:t>International Standard Classification of Occupations </a:t>
            </a:r>
            <a:r>
              <a:rPr lang="en-US"/>
              <a:t>(ISCO) and the </a:t>
            </a:r>
            <a:r>
              <a:rPr lang="en-US" i="1"/>
              <a:t>Standard Occupational Classification </a:t>
            </a:r>
            <a:r>
              <a:rPr lang="en-US"/>
              <a:t>(SOC) are two major occupation coding standards</a:t>
            </a:r>
          </a:p>
          <a:p>
            <a:endParaRPr lang="en-US"/>
          </a:p>
          <a:p>
            <a:r>
              <a:rPr lang="en-US" i="1"/>
              <a:t>O*NET </a:t>
            </a:r>
            <a:r>
              <a:rPr lang="en-US"/>
              <a:t>– in the United States - is based on SOC</a:t>
            </a:r>
          </a:p>
          <a:p>
            <a:endParaRPr lang="en-US"/>
          </a:p>
          <a:p>
            <a:r>
              <a:rPr lang="en-US"/>
              <a:t>The </a:t>
            </a:r>
            <a:r>
              <a:rPr lang="en-US" i="1"/>
              <a:t>European Skills, Competencies, Qualifications, and Occupations </a:t>
            </a:r>
            <a:r>
              <a:rPr lang="en-US"/>
              <a:t>(ESCO) is a European Union standard based on ISCO</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6DAEB33-2626-DBCA-F263-C43D2767E57A}"/>
              </a:ext>
            </a:extLst>
          </p:cNvPr>
          <p:cNvSpPr>
            <a:spLocks noGrp="1"/>
          </p:cNvSpPr>
          <p:nvPr>
            <p:ph type="sldNum" sz="quarter" idx="12"/>
          </p:nvPr>
        </p:nvSpPr>
        <p:spPr/>
        <p:txBody>
          <a:bodyPr/>
          <a:lstStyle/>
          <a:p>
            <a:fld id="{FF5119A0-8AC7-194A-9A93-24EFCAFFAE4A}" type="slidenum">
              <a:rPr lang="en-US"/>
              <a:t>5</a:t>
            </a:fld>
            <a:endParaRPr lang="en-US"/>
          </a:p>
        </p:txBody>
      </p:sp>
    </p:spTree>
    <p:extLst>
      <p:ext uri="{BB962C8B-B14F-4D97-AF65-F5344CB8AC3E}">
        <p14:creationId xmlns:p14="http://schemas.microsoft.com/office/powerpoint/2010/main" val="1414236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1F1F-238E-E58A-A546-B02563174B74}"/>
              </a:ext>
            </a:extLst>
          </p:cNvPr>
          <p:cNvSpPr>
            <a:spLocks noGrp="1"/>
          </p:cNvSpPr>
          <p:nvPr>
            <p:ph type="title"/>
          </p:nvPr>
        </p:nvSpPr>
        <p:spPr/>
        <p:txBody>
          <a:bodyPr/>
          <a:lstStyle/>
          <a:p>
            <a:r>
              <a:rPr lang="en-US"/>
              <a:t>has_XYZ_code</a:t>
            </a:r>
          </a:p>
        </p:txBody>
      </p:sp>
      <p:sp>
        <p:nvSpPr>
          <p:cNvPr id="3" name="Content Placeholder 2">
            <a:extLst>
              <a:ext uri="{FF2B5EF4-FFF2-40B4-BE49-F238E27FC236}">
                <a16:creationId xmlns:a16="http://schemas.microsoft.com/office/drawing/2014/main" id="{34F1C66F-9A4E-3B63-1205-CF2B2B3EA61E}"/>
              </a:ext>
            </a:extLst>
          </p:cNvPr>
          <p:cNvSpPr>
            <a:spLocks noGrp="1"/>
          </p:cNvSpPr>
          <p:nvPr>
            <p:ph idx="1"/>
          </p:nvPr>
        </p:nvSpPr>
        <p:spPr/>
        <p:txBody>
          <a:bodyPr/>
          <a:lstStyle/>
          <a:p>
            <a:r>
              <a:rPr lang="en-US"/>
              <a:t>To connect occupation standards within OccO, we use datatype </a:t>
            </a:r>
            <a:br>
              <a:rPr lang="en-US"/>
            </a:br>
            <a:r>
              <a:rPr lang="en-US"/>
              <a:t>properties linking occupation codes to OccO terms</a:t>
            </a:r>
          </a:p>
          <a:p>
            <a:endParaRPr lang="en-US"/>
          </a:p>
          <a:p>
            <a:r>
              <a:rPr lang="en-US"/>
              <a:t>For example, ‘barista’ is represented in ESCO and O*NET and considered to be an “exact match” between them</a:t>
            </a:r>
          </a:p>
          <a:p>
            <a:endParaRPr lang="en-US"/>
          </a:p>
          <a:p>
            <a:endParaRPr lang="en-US"/>
          </a:p>
        </p:txBody>
      </p:sp>
      <p:pic>
        <p:nvPicPr>
          <p:cNvPr id="7" name="Picture 6" descr="A picture containing text, font, screenshot, line&#10;&#10;Description automatically generated">
            <a:extLst>
              <a:ext uri="{FF2B5EF4-FFF2-40B4-BE49-F238E27FC236}">
                <a16:creationId xmlns:a16="http://schemas.microsoft.com/office/drawing/2014/main" id="{1BE69A71-04E0-1455-261F-42AB419DB757}"/>
              </a:ext>
            </a:extLst>
          </p:cNvPr>
          <p:cNvPicPr>
            <a:picLocks noChangeAspect="1"/>
          </p:cNvPicPr>
          <p:nvPr/>
        </p:nvPicPr>
        <p:blipFill>
          <a:blip r:embed="rId2"/>
          <a:stretch>
            <a:fillRect/>
          </a:stretch>
        </p:blipFill>
        <p:spPr>
          <a:xfrm>
            <a:off x="1570026" y="4447768"/>
            <a:ext cx="9051947" cy="1558848"/>
          </a:xfrm>
          <a:prstGeom prst="rect">
            <a:avLst/>
          </a:prstGeom>
        </p:spPr>
      </p:pic>
      <p:sp>
        <p:nvSpPr>
          <p:cNvPr id="4" name="Slide Number Placeholder 3">
            <a:extLst>
              <a:ext uri="{FF2B5EF4-FFF2-40B4-BE49-F238E27FC236}">
                <a16:creationId xmlns:a16="http://schemas.microsoft.com/office/drawing/2014/main" id="{FEE9CE4F-F3ED-E569-6B4F-0F6D0F1F46C9}"/>
              </a:ext>
            </a:extLst>
          </p:cNvPr>
          <p:cNvSpPr>
            <a:spLocks noGrp="1"/>
          </p:cNvSpPr>
          <p:nvPr>
            <p:ph type="sldNum" sz="quarter" idx="12"/>
          </p:nvPr>
        </p:nvSpPr>
        <p:spPr/>
        <p:txBody>
          <a:bodyPr/>
          <a:lstStyle/>
          <a:p>
            <a:fld id="{FF5119A0-8AC7-194A-9A93-24EFCAFFAE4A}" type="slidenum">
              <a:rPr lang="en-US"/>
              <a:t>50</a:t>
            </a:fld>
            <a:endParaRPr lang="en-US"/>
          </a:p>
        </p:txBody>
      </p:sp>
    </p:spTree>
    <p:extLst>
      <p:ext uri="{BB962C8B-B14F-4D97-AF65-F5344CB8AC3E}">
        <p14:creationId xmlns:p14="http://schemas.microsoft.com/office/powerpoint/2010/main" val="2897889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1F1F-238E-E58A-A546-B02563174B74}"/>
              </a:ext>
            </a:extLst>
          </p:cNvPr>
          <p:cNvSpPr>
            <a:spLocks noGrp="1"/>
          </p:cNvSpPr>
          <p:nvPr>
            <p:ph type="title"/>
          </p:nvPr>
        </p:nvSpPr>
        <p:spPr/>
        <p:txBody>
          <a:bodyPr/>
          <a:lstStyle/>
          <a:p>
            <a:r>
              <a:rPr lang="en-US"/>
              <a:t>has_XYZ_inexact_match</a:t>
            </a:r>
          </a:p>
        </p:txBody>
      </p:sp>
      <p:sp>
        <p:nvSpPr>
          <p:cNvPr id="3" name="Content Placeholder 2">
            <a:extLst>
              <a:ext uri="{FF2B5EF4-FFF2-40B4-BE49-F238E27FC236}">
                <a16:creationId xmlns:a16="http://schemas.microsoft.com/office/drawing/2014/main" id="{34F1C66F-9A4E-3B63-1205-CF2B2B3EA61E}"/>
              </a:ext>
            </a:extLst>
          </p:cNvPr>
          <p:cNvSpPr>
            <a:spLocks noGrp="1"/>
          </p:cNvSpPr>
          <p:nvPr>
            <p:ph idx="1"/>
          </p:nvPr>
        </p:nvSpPr>
        <p:spPr/>
        <p:txBody>
          <a:bodyPr/>
          <a:lstStyle/>
          <a:p>
            <a:r>
              <a:rPr lang="en-US"/>
              <a:t>For so-called “inexact matches” we connect a given occupation code to an OccO class using an object proprty to indicate it has an inexact match with respect to the relevant occupation standards</a:t>
            </a:r>
          </a:p>
          <a:p>
            <a:endParaRPr lang="en-US"/>
          </a:p>
          <a:p>
            <a:endParaRPr lang="en-US"/>
          </a:p>
        </p:txBody>
      </p:sp>
      <p:pic>
        <p:nvPicPr>
          <p:cNvPr id="5" name="Picture 4" descr="A picture containing text, screenshot, font&#10;&#10;Description automatically generated">
            <a:extLst>
              <a:ext uri="{FF2B5EF4-FFF2-40B4-BE49-F238E27FC236}">
                <a16:creationId xmlns:a16="http://schemas.microsoft.com/office/drawing/2014/main" id="{B120CD87-DC82-221E-A767-0F4D43C68C39}"/>
              </a:ext>
            </a:extLst>
          </p:cNvPr>
          <p:cNvPicPr>
            <a:picLocks noChangeAspect="1"/>
          </p:cNvPicPr>
          <p:nvPr/>
        </p:nvPicPr>
        <p:blipFill>
          <a:blip r:embed="rId2"/>
          <a:stretch>
            <a:fillRect/>
          </a:stretch>
        </p:blipFill>
        <p:spPr>
          <a:xfrm>
            <a:off x="1621260" y="3607816"/>
            <a:ext cx="8949479" cy="2569147"/>
          </a:xfrm>
          <a:prstGeom prst="rect">
            <a:avLst/>
          </a:prstGeom>
        </p:spPr>
      </p:pic>
      <p:sp>
        <p:nvSpPr>
          <p:cNvPr id="4" name="Slide Number Placeholder 3">
            <a:extLst>
              <a:ext uri="{FF2B5EF4-FFF2-40B4-BE49-F238E27FC236}">
                <a16:creationId xmlns:a16="http://schemas.microsoft.com/office/drawing/2014/main" id="{AEE2FA3E-D6C0-9491-BAD5-A86CBD0AF05A}"/>
              </a:ext>
            </a:extLst>
          </p:cNvPr>
          <p:cNvSpPr>
            <a:spLocks noGrp="1"/>
          </p:cNvSpPr>
          <p:nvPr>
            <p:ph type="sldNum" sz="quarter" idx="12"/>
          </p:nvPr>
        </p:nvSpPr>
        <p:spPr/>
        <p:txBody>
          <a:bodyPr/>
          <a:lstStyle/>
          <a:p>
            <a:fld id="{FF5119A0-8AC7-194A-9A93-24EFCAFFAE4A}" type="slidenum">
              <a:rPr lang="en-US"/>
              <a:t>51</a:t>
            </a:fld>
            <a:endParaRPr lang="en-US"/>
          </a:p>
        </p:txBody>
      </p:sp>
    </p:spTree>
    <p:extLst>
      <p:ext uri="{BB962C8B-B14F-4D97-AF65-F5344CB8AC3E}">
        <p14:creationId xmlns:p14="http://schemas.microsoft.com/office/powerpoint/2010/main" val="2177688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ustomer review with solid fill">
            <a:extLst>
              <a:ext uri="{FF2B5EF4-FFF2-40B4-BE49-F238E27FC236}">
                <a16:creationId xmlns:a16="http://schemas.microsoft.com/office/drawing/2014/main" id="{F2D74E1C-0087-363D-4941-ABC4E0517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5868" y="306596"/>
            <a:ext cx="6540263" cy="6244807"/>
          </a:xfrm>
          <a:prstGeom prst="rect">
            <a:avLst/>
          </a:prstGeom>
        </p:spPr>
      </p:pic>
      <p:pic>
        <p:nvPicPr>
          <p:cNvPr id="13" name="Graphic 12" descr="Question Mark with solid fill">
            <a:extLst>
              <a:ext uri="{FF2B5EF4-FFF2-40B4-BE49-F238E27FC236}">
                <a16:creationId xmlns:a16="http://schemas.microsoft.com/office/drawing/2014/main" id="{CDE06806-700F-F9F6-13DE-26D70876C9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6859" y="1130913"/>
            <a:ext cx="1478280" cy="1478280"/>
          </a:xfrm>
          <a:prstGeom prst="rect">
            <a:avLst/>
          </a:prstGeom>
          <a:effectLst>
            <a:glow rad="228600">
              <a:schemeClr val="accent6">
                <a:satMod val="175000"/>
                <a:alpha val="40000"/>
              </a:schemeClr>
            </a:glow>
          </a:effectLst>
        </p:spPr>
      </p:pic>
      <p:sp>
        <p:nvSpPr>
          <p:cNvPr id="2" name="Slide Number Placeholder 1">
            <a:extLst>
              <a:ext uri="{FF2B5EF4-FFF2-40B4-BE49-F238E27FC236}">
                <a16:creationId xmlns:a16="http://schemas.microsoft.com/office/drawing/2014/main" id="{CFECD636-A080-3E39-F34A-0DA5D4F78E33}"/>
              </a:ext>
            </a:extLst>
          </p:cNvPr>
          <p:cNvSpPr>
            <a:spLocks noGrp="1"/>
          </p:cNvSpPr>
          <p:nvPr>
            <p:ph type="sldNum" sz="quarter" idx="12"/>
          </p:nvPr>
        </p:nvSpPr>
        <p:spPr/>
        <p:txBody>
          <a:bodyPr/>
          <a:lstStyle/>
          <a:p>
            <a:fld id="{FF5119A0-8AC7-194A-9A93-24EFCAFFAE4A}" type="slidenum">
              <a:rPr lang="en-US"/>
              <a:t>52</a:t>
            </a:fld>
            <a:endParaRPr lang="en-US"/>
          </a:p>
        </p:txBody>
      </p:sp>
    </p:spTree>
    <p:extLst>
      <p:ext uri="{BB962C8B-B14F-4D97-AF65-F5344CB8AC3E}">
        <p14:creationId xmlns:p14="http://schemas.microsoft.com/office/powerpoint/2010/main" val="358448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2459-0D0C-BA87-D8A2-DD4972A9C2F8}"/>
              </a:ext>
            </a:extLst>
          </p:cNvPr>
          <p:cNvSpPr>
            <a:spLocks noGrp="1"/>
          </p:cNvSpPr>
          <p:nvPr>
            <p:ph type="title"/>
          </p:nvPr>
        </p:nvSpPr>
        <p:spPr/>
        <p:txBody>
          <a:bodyPr/>
          <a:lstStyle/>
          <a:p>
            <a:r>
              <a:rPr lang="en-US"/>
              <a:t>Occupation Standard Limitations</a:t>
            </a:r>
          </a:p>
        </p:txBody>
      </p:sp>
      <p:sp>
        <p:nvSpPr>
          <p:cNvPr id="3" name="Content Placeholder 2">
            <a:extLst>
              <a:ext uri="{FF2B5EF4-FFF2-40B4-BE49-F238E27FC236}">
                <a16:creationId xmlns:a16="http://schemas.microsoft.com/office/drawing/2014/main" id="{10B9B648-5888-15A7-A8EC-14D9D4C2BC77}"/>
              </a:ext>
            </a:extLst>
          </p:cNvPr>
          <p:cNvSpPr>
            <a:spLocks noGrp="1"/>
          </p:cNvSpPr>
          <p:nvPr>
            <p:ph idx="1"/>
          </p:nvPr>
        </p:nvSpPr>
        <p:spPr/>
        <p:txBody>
          <a:bodyPr/>
          <a:lstStyle/>
          <a:p>
            <a:r>
              <a:rPr lang="en-US"/>
              <a:t>These occupation standards largely cover the same domain, yet with respect to represented occupations they differ in: </a:t>
            </a:r>
          </a:p>
          <a:p>
            <a:endParaRPr lang="en-US"/>
          </a:p>
          <a:p>
            <a:pPr marL="457200" lvl="1" indent="0">
              <a:buNone/>
            </a:pPr>
            <a:r>
              <a:rPr lang="en-US" sz="2800"/>
              <a:t>	Metadata attributes</a:t>
            </a:r>
          </a:p>
          <a:p>
            <a:pPr marL="457200" lvl="1" indent="0">
              <a:buNone/>
            </a:pPr>
            <a:r>
              <a:rPr lang="en-US" sz="2800"/>
              <a:t>	Skills associated with ovelapping occupations</a:t>
            </a:r>
          </a:p>
          <a:p>
            <a:pPr marL="457200" lvl="1" indent="0">
              <a:buNone/>
            </a:pPr>
            <a:r>
              <a:rPr lang="en-US" sz="2800"/>
              <a:t>	Descriptions of basic tasking</a:t>
            </a:r>
          </a:p>
          <a:p>
            <a:endParaRPr lang="en-US"/>
          </a:p>
          <a:p>
            <a:r>
              <a:rPr lang="en-US"/>
              <a:t>Creating mappings – or </a:t>
            </a:r>
            <a:r>
              <a:rPr lang="en-US" i="1"/>
              <a:t>crosswalks </a:t>
            </a:r>
            <a:r>
              <a:rPr lang="en-US"/>
              <a:t>– between occupation standards has been a common way to promote interoperability</a:t>
            </a:r>
          </a:p>
          <a:p>
            <a:endParaRPr lang="en-US"/>
          </a:p>
          <a:p>
            <a:endParaRPr lang="en-US"/>
          </a:p>
        </p:txBody>
      </p:sp>
      <p:sp>
        <p:nvSpPr>
          <p:cNvPr id="4" name="Slide Number Placeholder 3">
            <a:extLst>
              <a:ext uri="{FF2B5EF4-FFF2-40B4-BE49-F238E27FC236}">
                <a16:creationId xmlns:a16="http://schemas.microsoft.com/office/drawing/2014/main" id="{174C64EC-F697-C86F-073F-903EA3114C5B}"/>
              </a:ext>
            </a:extLst>
          </p:cNvPr>
          <p:cNvSpPr>
            <a:spLocks noGrp="1"/>
          </p:cNvSpPr>
          <p:nvPr>
            <p:ph type="sldNum" sz="quarter" idx="12"/>
          </p:nvPr>
        </p:nvSpPr>
        <p:spPr/>
        <p:txBody>
          <a:bodyPr/>
          <a:lstStyle/>
          <a:p>
            <a:fld id="{FF5119A0-8AC7-194A-9A93-24EFCAFFAE4A}" type="slidenum">
              <a:rPr lang="en-US"/>
              <a:t>6</a:t>
            </a:fld>
            <a:endParaRPr lang="en-US"/>
          </a:p>
        </p:txBody>
      </p:sp>
    </p:spTree>
    <p:extLst>
      <p:ext uri="{BB962C8B-B14F-4D97-AF65-F5344CB8AC3E}">
        <p14:creationId xmlns:p14="http://schemas.microsoft.com/office/powerpoint/2010/main" val="131735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2459-0D0C-BA87-D8A2-DD4972A9C2F8}"/>
              </a:ext>
            </a:extLst>
          </p:cNvPr>
          <p:cNvSpPr>
            <a:spLocks noGrp="1"/>
          </p:cNvSpPr>
          <p:nvPr>
            <p:ph type="title"/>
          </p:nvPr>
        </p:nvSpPr>
        <p:spPr/>
        <p:txBody>
          <a:bodyPr/>
          <a:lstStyle/>
          <a:p>
            <a:r>
              <a:rPr lang="en-US"/>
              <a:t>Traditional Crosswalks</a:t>
            </a:r>
          </a:p>
        </p:txBody>
      </p:sp>
      <p:sp>
        <p:nvSpPr>
          <p:cNvPr id="3" name="Content Placeholder 2">
            <a:extLst>
              <a:ext uri="{FF2B5EF4-FFF2-40B4-BE49-F238E27FC236}">
                <a16:creationId xmlns:a16="http://schemas.microsoft.com/office/drawing/2014/main" id="{10B9B648-5888-15A7-A8EC-14D9D4C2BC77}"/>
              </a:ext>
            </a:extLst>
          </p:cNvPr>
          <p:cNvSpPr>
            <a:spLocks noGrp="1"/>
          </p:cNvSpPr>
          <p:nvPr>
            <p:ph idx="1"/>
          </p:nvPr>
        </p:nvSpPr>
        <p:spPr>
          <a:xfrm>
            <a:off x="838200" y="1825624"/>
            <a:ext cx="10515600" cy="5032376"/>
          </a:xfrm>
        </p:spPr>
        <p:txBody>
          <a:bodyPr>
            <a:normAutofit/>
          </a:bodyPr>
          <a:lstStyle/>
          <a:p>
            <a:r>
              <a:rPr lang="en-US"/>
              <a:t>Crosswalks bridge occupations in one standard to those of another, but have traditionally suffered from serious limitations: </a:t>
            </a:r>
          </a:p>
          <a:p>
            <a:endParaRPr lang="en-US"/>
          </a:p>
          <a:p>
            <a:pPr marL="914400" lvl="2" indent="0">
              <a:buNone/>
            </a:pPr>
            <a:r>
              <a:rPr lang="en-US" sz="2800"/>
              <a:t>Loss of granularity across standards </a:t>
            </a:r>
          </a:p>
          <a:p>
            <a:pPr marL="914400" lvl="2" indent="0">
              <a:buNone/>
            </a:pPr>
            <a:r>
              <a:rPr lang="en-US" sz="2800"/>
              <a:t>Outdated after updates</a:t>
            </a:r>
          </a:p>
          <a:p>
            <a:pPr marL="914400" lvl="2" indent="0">
              <a:buNone/>
            </a:pPr>
            <a:r>
              <a:rPr lang="en-US" sz="2800"/>
              <a:t>Involve significant manual curation</a:t>
            </a:r>
          </a:p>
          <a:p>
            <a:pPr marL="914400" lvl="2" indent="0">
              <a:buNone/>
            </a:pPr>
            <a:r>
              <a:rPr lang="en-US" sz="2800"/>
              <a:t>Incomplete across standards</a:t>
            </a:r>
          </a:p>
          <a:p>
            <a:pPr lvl="1"/>
            <a:endParaRPr lang="en-US"/>
          </a:p>
          <a:p>
            <a:r>
              <a:rPr lang="en-US"/>
              <a:t>Recently, NLP strategies have been leveraged to address some of these limitations</a:t>
            </a:r>
          </a:p>
        </p:txBody>
      </p:sp>
      <p:sp>
        <p:nvSpPr>
          <p:cNvPr id="4" name="Slide Number Placeholder 3">
            <a:extLst>
              <a:ext uri="{FF2B5EF4-FFF2-40B4-BE49-F238E27FC236}">
                <a16:creationId xmlns:a16="http://schemas.microsoft.com/office/drawing/2014/main" id="{B0813932-3223-951D-6467-B2F4C1D872C0}"/>
              </a:ext>
            </a:extLst>
          </p:cNvPr>
          <p:cNvSpPr>
            <a:spLocks noGrp="1"/>
          </p:cNvSpPr>
          <p:nvPr>
            <p:ph type="sldNum" sz="quarter" idx="12"/>
          </p:nvPr>
        </p:nvSpPr>
        <p:spPr/>
        <p:txBody>
          <a:bodyPr/>
          <a:lstStyle/>
          <a:p>
            <a:fld id="{FF5119A0-8AC7-194A-9A93-24EFCAFFAE4A}" type="slidenum">
              <a:rPr lang="en-US"/>
              <a:t>7</a:t>
            </a:fld>
            <a:endParaRPr lang="en-US"/>
          </a:p>
        </p:txBody>
      </p:sp>
    </p:spTree>
    <p:extLst>
      <p:ext uri="{BB962C8B-B14F-4D97-AF65-F5344CB8AC3E}">
        <p14:creationId xmlns:p14="http://schemas.microsoft.com/office/powerpoint/2010/main" val="87357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NLP-Driven Crosswalks</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1000874" cy="4912059"/>
          </a:xfrm>
        </p:spPr>
        <p:txBody>
          <a:bodyPr>
            <a:normAutofit/>
          </a:bodyPr>
          <a:lstStyle/>
          <a:p>
            <a:r>
              <a:rPr lang="en-US"/>
              <a:t>For example, a 2022 European Commission technical report describes a BERT model-based crosswalk from the </a:t>
            </a:r>
            <a:r>
              <a:rPr lang="en-US" b="1"/>
              <a:t>~3000 </a:t>
            </a:r>
            <a:r>
              <a:rPr lang="en-US"/>
              <a:t>ESCO occupations to the </a:t>
            </a:r>
            <a:r>
              <a:rPr lang="en-US" b="1"/>
              <a:t>~1000 </a:t>
            </a:r>
            <a:r>
              <a:rPr lang="en-US"/>
              <a:t>O*NET occupations, resulting in </a:t>
            </a:r>
            <a:r>
              <a:rPr lang="en-US" b="1"/>
              <a:t>7385 </a:t>
            </a:r>
            <a:r>
              <a:rPr lang="en-US"/>
              <a:t>matches</a:t>
            </a:r>
            <a:r>
              <a:rPr lang="en-US" b="1"/>
              <a:t> </a:t>
            </a:r>
          </a:p>
          <a:p>
            <a:endParaRPr lang="en-US"/>
          </a:p>
          <a:p>
            <a:r>
              <a:rPr lang="en-US"/>
              <a:t>Matches were determined</a:t>
            </a:r>
            <a:br>
              <a:rPr lang="en-US"/>
            </a:br>
            <a:r>
              <a:rPr lang="en-US"/>
              <a:t>based on semantic </a:t>
            </a:r>
            <a:br>
              <a:rPr lang="en-US"/>
            </a:br>
            <a:r>
              <a:rPr lang="en-US"/>
              <a:t>similarity scores between</a:t>
            </a:r>
            <a:br>
              <a:rPr lang="en-US"/>
            </a:br>
            <a:r>
              <a:rPr lang="en-US"/>
              <a:t>occupation labels and </a:t>
            </a:r>
            <a:br>
              <a:rPr lang="en-US"/>
            </a:br>
            <a:r>
              <a:rPr lang="en-US"/>
              <a:t>occupation descriptions</a:t>
            </a:r>
          </a:p>
        </p:txBody>
      </p:sp>
      <p:pic>
        <p:nvPicPr>
          <p:cNvPr id="4" name="Picture 3" descr="A picture containing text, screenshot, font, number&#10;&#10;Description automatically generated">
            <a:extLst>
              <a:ext uri="{FF2B5EF4-FFF2-40B4-BE49-F238E27FC236}">
                <a16:creationId xmlns:a16="http://schemas.microsoft.com/office/drawing/2014/main" id="{1E56B2EB-A08A-D5AE-6399-0726B8972A38}"/>
              </a:ext>
            </a:extLst>
          </p:cNvPr>
          <p:cNvPicPr>
            <a:picLocks noChangeAspect="1"/>
          </p:cNvPicPr>
          <p:nvPr/>
        </p:nvPicPr>
        <p:blipFill>
          <a:blip r:embed="rId3"/>
          <a:stretch>
            <a:fillRect/>
          </a:stretch>
        </p:blipFill>
        <p:spPr>
          <a:xfrm>
            <a:off x="5024014" y="3375721"/>
            <a:ext cx="6815060" cy="3361962"/>
          </a:xfrm>
          <a:prstGeom prst="rect">
            <a:avLst/>
          </a:prstGeom>
          <a:ln w="12700">
            <a:solidFill>
              <a:schemeClr val="tx1"/>
            </a:solidFill>
          </a:ln>
        </p:spPr>
      </p:pic>
      <p:sp>
        <p:nvSpPr>
          <p:cNvPr id="5" name="Slide Number Placeholder 4">
            <a:extLst>
              <a:ext uri="{FF2B5EF4-FFF2-40B4-BE49-F238E27FC236}">
                <a16:creationId xmlns:a16="http://schemas.microsoft.com/office/drawing/2014/main" id="{09E39CA1-8B62-BB49-10C0-04C7137B4DA0}"/>
              </a:ext>
            </a:extLst>
          </p:cNvPr>
          <p:cNvSpPr>
            <a:spLocks noGrp="1"/>
          </p:cNvSpPr>
          <p:nvPr>
            <p:ph type="sldNum" sz="quarter" idx="12"/>
          </p:nvPr>
        </p:nvSpPr>
        <p:spPr/>
        <p:txBody>
          <a:bodyPr/>
          <a:lstStyle/>
          <a:p>
            <a:fld id="{FF5119A0-8AC7-194A-9A93-24EFCAFFAE4A}" type="slidenum">
              <a:rPr lang="en-US"/>
              <a:t>8</a:t>
            </a:fld>
            <a:endParaRPr lang="en-US"/>
          </a:p>
        </p:txBody>
      </p:sp>
    </p:spTree>
    <p:extLst>
      <p:ext uri="{BB962C8B-B14F-4D97-AF65-F5344CB8AC3E}">
        <p14:creationId xmlns:p14="http://schemas.microsoft.com/office/powerpoint/2010/main" val="197850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6-C4E6-C496-6106-136B50C58C0A}"/>
              </a:ext>
            </a:extLst>
          </p:cNvPr>
          <p:cNvSpPr>
            <a:spLocks noGrp="1"/>
          </p:cNvSpPr>
          <p:nvPr>
            <p:ph type="title"/>
          </p:nvPr>
        </p:nvSpPr>
        <p:spPr/>
        <p:txBody>
          <a:bodyPr/>
          <a:lstStyle/>
          <a:p>
            <a:r>
              <a:rPr lang="en-US"/>
              <a:t>NLP-Driven Crosswalks</a:t>
            </a:r>
          </a:p>
        </p:txBody>
      </p:sp>
      <p:sp>
        <p:nvSpPr>
          <p:cNvPr id="3" name="Content Placeholder 2">
            <a:extLst>
              <a:ext uri="{FF2B5EF4-FFF2-40B4-BE49-F238E27FC236}">
                <a16:creationId xmlns:a16="http://schemas.microsoft.com/office/drawing/2014/main" id="{C309FD40-BFC0-EF4A-C5ED-297623AF03A0}"/>
              </a:ext>
            </a:extLst>
          </p:cNvPr>
          <p:cNvSpPr>
            <a:spLocks noGrp="1"/>
          </p:cNvSpPr>
          <p:nvPr>
            <p:ph idx="1"/>
          </p:nvPr>
        </p:nvSpPr>
        <p:spPr>
          <a:xfrm>
            <a:off x="838200" y="1825624"/>
            <a:ext cx="11000874" cy="4912059"/>
          </a:xfrm>
        </p:spPr>
        <p:txBody>
          <a:bodyPr>
            <a:normAutofit/>
          </a:bodyPr>
          <a:lstStyle/>
          <a:p>
            <a:r>
              <a:rPr lang="en-US"/>
              <a:t>For example, a 2022 European Commission technical report describes a BERT model-based crosswalk from the </a:t>
            </a:r>
            <a:r>
              <a:rPr lang="en-US" b="1"/>
              <a:t>~3000 </a:t>
            </a:r>
            <a:r>
              <a:rPr lang="en-US"/>
              <a:t>ESCO occupations to the </a:t>
            </a:r>
            <a:r>
              <a:rPr lang="en-US" b="1"/>
              <a:t>~1000 </a:t>
            </a:r>
            <a:r>
              <a:rPr lang="en-US"/>
              <a:t>O*NET occupations, resulting in </a:t>
            </a:r>
            <a:r>
              <a:rPr lang="en-US" b="1"/>
              <a:t>7385</a:t>
            </a:r>
            <a:r>
              <a:rPr lang="en-US"/>
              <a:t> matches </a:t>
            </a:r>
          </a:p>
          <a:p>
            <a:endParaRPr lang="en-US"/>
          </a:p>
          <a:p>
            <a:r>
              <a:rPr lang="en-US"/>
              <a:t>After manual inspection, </a:t>
            </a:r>
            <a:br>
              <a:rPr lang="en-US"/>
            </a:br>
            <a:r>
              <a:rPr lang="en-US" b="1"/>
              <a:t>~500 </a:t>
            </a:r>
            <a:r>
              <a:rPr lang="en-US"/>
              <a:t>of these matches</a:t>
            </a:r>
            <a:br>
              <a:rPr lang="en-US"/>
            </a:br>
            <a:r>
              <a:rPr lang="en-US"/>
              <a:t>were deemed to be </a:t>
            </a:r>
            <a:br>
              <a:rPr lang="en-US"/>
            </a:br>
            <a:r>
              <a:rPr lang="en-US"/>
              <a:t>exact, </a:t>
            </a:r>
            <a:r>
              <a:rPr lang="en-US" b="1"/>
              <a:t>~200 </a:t>
            </a:r>
            <a:r>
              <a:rPr lang="en-US"/>
              <a:t>were deemed</a:t>
            </a:r>
            <a:br>
              <a:rPr lang="en-US"/>
            </a:br>
            <a:r>
              <a:rPr lang="en-US"/>
              <a:t>narrow, and </a:t>
            </a:r>
            <a:r>
              <a:rPr lang="en-US" b="1"/>
              <a:t>~2000 </a:t>
            </a:r>
            <a:br>
              <a:rPr lang="en-US"/>
            </a:br>
            <a:r>
              <a:rPr lang="en-US"/>
              <a:t>deemed broad</a:t>
            </a:r>
          </a:p>
        </p:txBody>
      </p:sp>
      <p:pic>
        <p:nvPicPr>
          <p:cNvPr id="4" name="Picture 3" descr="A picture containing text, screenshot, font, number&#10;&#10;Description automatically generated">
            <a:extLst>
              <a:ext uri="{FF2B5EF4-FFF2-40B4-BE49-F238E27FC236}">
                <a16:creationId xmlns:a16="http://schemas.microsoft.com/office/drawing/2014/main" id="{1E56B2EB-A08A-D5AE-6399-0726B8972A38}"/>
              </a:ext>
            </a:extLst>
          </p:cNvPr>
          <p:cNvPicPr>
            <a:picLocks noChangeAspect="1"/>
          </p:cNvPicPr>
          <p:nvPr/>
        </p:nvPicPr>
        <p:blipFill>
          <a:blip r:embed="rId3"/>
          <a:stretch>
            <a:fillRect/>
          </a:stretch>
        </p:blipFill>
        <p:spPr>
          <a:xfrm>
            <a:off x="5024014" y="3375721"/>
            <a:ext cx="6815060" cy="3361962"/>
          </a:xfrm>
          <a:prstGeom prst="rect">
            <a:avLst/>
          </a:prstGeom>
          <a:ln w="12700">
            <a:solidFill>
              <a:schemeClr val="tx1"/>
            </a:solidFill>
          </a:ln>
        </p:spPr>
      </p:pic>
      <p:sp>
        <p:nvSpPr>
          <p:cNvPr id="5" name="Slide Number Placeholder 4">
            <a:extLst>
              <a:ext uri="{FF2B5EF4-FFF2-40B4-BE49-F238E27FC236}">
                <a16:creationId xmlns:a16="http://schemas.microsoft.com/office/drawing/2014/main" id="{3933684D-FA86-CDB9-D3A6-6CDDEC597CBB}"/>
              </a:ext>
            </a:extLst>
          </p:cNvPr>
          <p:cNvSpPr>
            <a:spLocks noGrp="1"/>
          </p:cNvSpPr>
          <p:nvPr>
            <p:ph type="sldNum" sz="quarter" idx="12"/>
          </p:nvPr>
        </p:nvSpPr>
        <p:spPr/>
        <p:txBody>
          <a:bodyPr/>
          <a:lstStyle/>
          <a:p>
            <a:fld id="{FF5119A0-8AC7-194A-9A93-24EFCAFFAE4A}" type="slidenum">
              <a:rPr lang="en-US"/>
              <a:t>9</a:t>
            </a:fld>
            <a:endParaRPr lang="en-US"/>
          </a:p>
        </p:txBody>
      </p:sp>
    </p:spTree>
    <p:extLst>
      <p:ext uri="{BB962C8B-B14F-4D97-AF65-F5344CB8AC3E}">
        <p14:creationId xmlns:p14="http://schemas.microsoft.com/office/powerpoint/2010/main" val="1267835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0320F4-2C02-0D4E-9B60-D7675F5D9618}" vid="{FC32F469-8A53-5845-B67E-06A06E9883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6603</TotalTime>
  <Words>2759</Words>
  <Application>Microsoft Macintosh PowerPoint</Application>
  <PresentationFormat>Widescreen</PresentationFormat>
  <Paragraphs>379</Paragraphs>
  <Slides>52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Garamond</vt:lpstr>
      <vt:lpstr>Söhne</vt:lpstr>
      <vt:lpstr>Wingdings</vt:lpstr>
      <vt:lpstr>Office Theme</vt:lpstr>
      <vt:lpstr>OccO: The Occupation Ontology Bridging Occupation Standards</vt:lpstr>
      <vt:lpstr>Outline </vt:lpstr>
      <vt:lpstr>Outline </vt:lpstr>
      <vt:lpstr>Big Occupation Data</vt:lpstr>
      <vt:lpstr>Occupation Standards</vt:lpstr>
      <vt:lpstr>Occupation Standard Limitations</vt:lpstr>
      <vt:lpstr>Traditional Crosswalks</vt:lpstr>
      <vt:lpstr>NLP-Driven Crosswalks</vt:lpstr>
      <vt:lpstr>NLP-Driven Crosswalks</vt:lpstr>
      <vt:lpstr>NLP-Driven Crosswalks</vt:lpstr>
      <vt:lpstr>NLP-Driven Crosswalks</vt:lpstr>
      <vt:lpstr>NLP-Driven Crosswalks</vt:lpstr>
      <vt:lpstr>Occupation Lingua Franca</vt:lpstr>
      <vt:lpstr>Occupation Lingua Franca</vt:lpstr>
      <vt:lpstr>Incompleteness </vt:lpstr>
      <vt:lpstr>Linked Occupation Data Ecosystem</vt:lpstr>
      <vt:lpstr>Linked Occupation Data Ecosystem</vt:lpstr>
      <vt:lpstr>Linked Occupation Data Ecosystem</vt:lpstr>
      <vt:lpstr>Wikimedia</vt:lpstr>
      <vt:lpstr>Caution: Wikidata</vt:lpstr>
      <vt:lpstr>Occupation Lingua Franca</vt:lpstr>
      <vt:lpstr>Occupation Lingua Franca</vt:lpstr>
      <vt:lpstr>Manual Labor</vt:lpstr>
      <vt:lpstr>Linked Occupation Data Ecosystem</vt:lpstr>
      <vt:lpstr>PowerPoint Presentation</vt:lpstr>
      <vt:lpstr>Outline </vt:lpstr>
      <vt:lpstr>Occupations as Job Title</vt:lpstr>
      <vt:lpstr>Occupations as Skills/Abilities</vt:lpstr>
      <vt:lpstr>Occupations as Transactional</vt:lpstr>
      <vt:lpstr>Hallmarks of Occupation</vt:lpstr>
      <vt:lpstr>Outline </vt:lpstr>
      <vt:lpstr>Basic Formal Ontology</vt:lpstr>
      <vt:lpstr>Hub &amp; Spoke Strategy</vt:lpstr>
      <vt:lpstr>Hub &amp; Spoke Strategy</vt:lpstr>
      <vt:lpstr>PowerPoint Presentation</vt:lpstr>
      <vt:lpstr>PowerPoint Presentation</vt:lpstr>
      <vt:lpstr>PowerPoint Presentation</vt:lpstr>
      <vt:lpstr>PowerPoint Presentation</vt:lpstr>
      <vt:lpstr>PowerPoint Presentation</vt:lpstr>
      <vt:lpstr>PowerPoint Presentation</vt:lpstr>
      <vt:lpstr>Ability &amp; Skill</vt:lpstr>
      <vt:lpstr>PowerPoint Presentation</vt:lpstr>
      <vt:lpstr>Outline </vt:lpstr>
      <vt:lpstr>Outline </vt:lpstr>
      <vt:lpstr>Skills, Competencies, Tasks</vt:lpstr>
      <vt:lpstr>CCO, IOF, OBO, UToronto  </vt:lpstr>
      <vt:lpstr>Two Dispositions</vt:lpstr>
      <vt:lpstr>Two Options</vt:lpstr>
      <vt:lpstr>Invitation to Help</vt:lpstr>
      <vt:lpstr>has_XYZ_code</vt:lpstr>
      <vt:lpstr>has_XYZ_inexact_match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Occupation Ontology </dc:title>
  <dc:creator>John Beverley</dc:creator>
  <cp:lastModifiedBy>John Beverley</cp:lastModifiedBy>
  <cp:revision>16</cp:revision>
  <dcterms:created xsi:type="dcterms:W3CDTF">2023-05-17T02:37:09Z</dcterms:created>
  <dcterms:modified xsi:type="dcterms:W3CDTF">2023-07-23T21:43:46Z</dcterms:modified>
</cp:coreProperties>
</file>